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3"/>
  </p:notesMasterIdLst>
  <p:sldIdLst>
    <p:sldId id="256" r:id="rId2"/>
    <p:sldId id="396" r:id="rId3"/>
    <p:sldId id="357" r:id="rId4"/>
    <p:sldId id="257" r:id="rId5"/>
    <p:sldId id="402" r:id="rId6"/>
    <p:sldId id="399" r:id="rId7"/>
    <p:sldId id="403" r:id="rId8"/>
    <p:sldId id="404" r:id="rId9"/>
    <p:sldId id="389" r:id="rId10"/>
    <p:sldId id="394" r:id="rId11"/>
    <p:sldId id="401" r:id="rId12"/>
    <p:sldId id="395" r:id="rId13"/>
    <p:sldId id="390" r:id="rId14"/>
    <p:sldId id="393" r:id="rId15"/>
    <p:sldId id="391" r:id="rId16"/>
    <p:sldId id="392" r:id="rId17"/>
    <p:sldId id="405" r:id="rId18"/>
    <p:sldId id="400" r:id="rId19"/>
    <p:sldId id="397" r:id="rId20"/>
    <p:sldId id="385" r:id="rId21"/>
    <p:sldId id="38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5" autoAdjust="0"/>
    <p:restoredTop sz="84577" autoAdjust="0"/>
  </p:normalViewPr>
  <p:slideViewPr>
    <p:cSldViewPr snapToGrid="0">
      <p:cViewPr varScale="1">
        <p:scale>
          <a:sx n="103" d="100"/>
          <a:sy n="103" d="100"/>
        </p:scale>
        <p:origin x="9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735267-29C6-4E71-B049-F865B2079A51}" type="doc">
      <dgm:prSet loTypeId="urn:microsoft.com/office/officeart/2005/8/layout/default" loCatId="list" qsTypeId="urn:microsoft.com/office/officeart/2005/8/quickstyle/3d9" qsCatId="3D" csTypeId="urn:microsoft.com/office/officeart/2005/8/colors/accent0_3" csCatId="mainScheme" phldr="1"/>
      <dgm:spPr/>
      <dgm:t>
        <a:bodyPr/>
        <a:lstStyle/>
        <a:p>
          <a:endParaRPr lang="en-US"/>
        </a:p>
      </dgm:t>
    </dgm:pt>
    <dgm:pt modelId="{6AC26F1F-E906-468F-8483-BDC70D871E9F}">
      <dgm:prSet phldrT="[Text]" phldr="0"/>
      <dgm:spPr/>
      <dgm:t>
        <a:bodyPr/>
        <a:lstStyle/>
        <a:p>
          <a:pPr rtl="0"/>
          <a:r>
            <a:rPr lang="en-US" dirty="0" err="1"/>
            <a:t>Régression</a:t>
          </a:r>
          <a:r>
            <a:rPr lang="en-US" dirty="0"/>
            <a:t> </a:t>
          </a:r>
          <a:r>
            <a:rPr lang="en-US" dirty="0" err="1"/>
            <a:t>Logistique</a:t>
          </a:r>
          <a:r>
            <a:rPr lang="en-US" dirty="0"/>
            <a:t> (</a:t>
          </a:r>
          <a:r>
            <a:rPr lang="en-US" dirty="0" err="1"/>
            <a:t>OvR</a:t>
          </a:r>
          <a:r>
            <a:rPr lang="en-US" dirty="0"/>
            <a:t>)</a:t>
          </a:r>
        </a:p>
      </dgm:t>
    </dgm:pt>
    <dgm:pt modelId="{7C79CEEF-D230-451E-8B1B-B62904DEB9FF}" type="parTrans" cxnId="{C38B4C5D-B9CB-49B4-A38E-5E0D5E8E7722}">
      <dgm:prSet/>
      <dgm:spPr/>
      <dgm:t>
        <a:bodyPr/>
        <a:lstStyle/>
        <a:p>
          <a:endParaRPr lang="en-US"/>
        </a:p>
      </dgm:t>
    </dgm:pt>
    <dgm:pt modelId="{6D95C452-F6E8-47DC-B07D-24B3154311A6}" type="sibTrans" cxnId="{C38B4C5D-B9CB-49B4-A38E-5E0D5E8E7722}">
      <dgm:prSet/>
      <dgm:spPr/>
      <dgm:t>
        <a:bodyPr/>
        <a:lstStyle/>
        <a:p>
          <a:endParaRPr lang="en-US"/>
        </a:p>
      </dgm:t>
    </dgm:pt>
    <dgm:pt modelId="{33BF3A3D-705C-4436-8512-254BC08D358B}">
      <dgm:prSet phldrT="[Text]" phldr="0"/>
      <dgm:spPr/>
      <dgm:t>
        <a:bodyPr/>
        <a:lstStyle/>
        <a:p>
          <a:pPr rtl="0"/>
          <a:r>
            <a:rPr lang="en-US">
              <a:latin typeface="Tw Cen MT" panose="020B0602020104020603"/>
            </a:rPr>
            <a:t>SVM (OvR)</a:t>
          </a:r>
          <a:endParaRPr lang="en-US" dirty="0"/>
        </a:p>
      </dgm:t>
    </dgm:pt>
    <dgm:pt modelId="{8A35230D-3AF8-4F66-A4B4-8CE106CCF413}" type="parTrans" cxnId="{753A2ECC-6029-464B-8E83-8BB67FC2E9A1}">
      <dgm:prSet/>
      <dgm:spPr/>
      <dgm:t>
        <a:bodyPr/>
        <a:lstStyle/>
        <a:p>
          <a:endParaRPr lang="en-US"/>
        </a:p>
      </dgm:t>
    </dgm:pt>
    <dgm:pt modelId="{8C366A69-9C83-4216-8DFF-E18E0A25EC24}" type="sibTrans" cxnId="{753A2ECC-6029-464B-8E83-8BB67FC2E9A1}">
      <dgm:prSet/>
      <dgm:spPr/>
      <dgm:t>
        <a:bodyPr/>
        <a:lstStyle/>
        <a:p>
          <a:endParaRPr lang="en-US"/>
        </a:p>
      </dgm:t>
    </dgm:pt>
    <dgm:pt modelId="{CBC2C700-8405-4C5E-BE35-00E75302D05C}">
      <dgm:prSet phldrT="[Text]" phldr="0"/>
      <dgm:spPr/>
      <dgm:t>
        <a:bodyPr/>
        <a:lstStyle/>
        <a:p>
          <a:pPr rtl="0"/>
          <a:r>
            <a:rPr lang="en-US" dirty="0">
              <a:latin typeface="Tw Cen MT" panose="020B0602020104020603"/>
            </a:rPr>
            <a:t>SGD (</a:t>
          </a:r>
          <a:r>
            <a:rPr lang="en-US" dirty="0" err="1">
              <a:latin typeface="Tw Cen MT" panose="020B0602020104020603"/>
            </a:rPr>
            <a:t>OvR</a:t>
          </a:r>
          <a:r>
            <a:rPr lang="en-US" dirty="0">
              <a:latin typeface="Tw Cen MT" panose="020B0602020104020603"/>
            </a:rPr>
            <a:t>)</a:t>
          </a:r>
          <a:endParaRPr lang="en-US" dirty="0"/>
        </a:p>
      </dgm:t>
    </dgm:pt>
    <dgm:pt modelId="{C40CBD91-D36E-45E4-A42E-718E7F961C9F}" type="parTrans" cxnId="{E237D494-914C-4AB2-97DF-4E9DF08667EA}">
      <dgm:prSet/>
      <dgm:spPr/>
      <dgm:t>
        <a:bodyPr/>
        <a:lstStyle/>
        <a:p>
          <a:endParaRPr lang="en-US"/>
        </a:p>
      </dgm:t>
    </dgm:pt>
    <dgm:pt modelId="{F258605C-0A2D-4D83-BA75-72D404DCF8B2}" type="sibTrans" cxnId="{E237D494-914C-4AB2-97DF-4E9DF08667EA}">
      <dgm:prSet/>
      <dgm:spPr/>
      <dgm:t>
        <a:bodyPr/>
        <a:lstStyle/>
        <a:p>
          <a:endParaRPr lang="en-US"/>
        </a:p>
      </dgm:t>
    </dgm:pt>
    <dgm:pt modelId="{839B7244-F02C-4812-A652-3E81CD398524}">
      <dgm:prSet phldrT="[Text]" phldr="0"/>
      <dgm:spPr/>
      <dgm:t>
        <a:bodyPr/>
        <a:lstStyle/>
        <a:p>
          <a:pPr rtl="0"/>
          <a:r>
            <a:rPr lang="en-US" dirty="0"/>
            <a:t>K Nearest Neighbors</a:t>
          </a:r>
        </a:p>
      </dgm:t>
    </dgm:pt>
    <dgm:pt modelId="{F5573389-8CAA-4630-A285-2F46AD88F9F7}" type="parTrans" cxnId="{FE1F44E5-4A0B-46FC-B863-02F42F2D9D4E}">
      <dgm:prSet/>
      <dgm:spPr/>
      <dgm:t>
        <a:bodyPr/>
        <a:lstStyle/>
        <a:p>
          <a:endParaRPr lang="en-US"/>
        </a:p>
      </dgm:t>
    </dgm:pt>
    <dgm:pt modelId="{C6DA68D9-C8DB-47CF-A4BF-A888B78FC6FC}" type="sibTrans" cxnId="{FE1F44E5-4A0B-46FC-B863-02F42F2D9D4E}">
      <dgm:prSet/>
      <dgm:spPr/>
      <dgm:t>
        <a:bodyPr/>
        <a:lstStyle/>
        <a:p>
          <a:endParaRPr lang="en-US"/>
        </a:p>
      </dgm:t>
    </dgm:pt>
    <dgm:pt modelId="{60EF07A3-A6BB-4F09-A4C2-D86472FDB76C}">
      <dgm:prSet phldrT="[Text]" phldr="0"/>
      <dgm:spPr/>
      <dgm:t>
        <a:bodyPr/>
        <a:lstStyle/>
        <a:p>
          <a:pPr rtl="0"/>
          <a:r>
            <a:rPr lang="en-US" dirty="0">
              <a:latin typeface="Tw Cen MT" panose="020B0602020104020603"/>
            </a:rPr>
            <a:t>Random Forest</a:t>
          </a:r>
          <a:endParaRPr lang="en-US" dirty="0"/>
        </a:p>
      </dgm:t>
    </dgm:pt>
    <dgm:pt modelId="{2942AC1C-7529-4D1C-A67A-30AC6E391B89}" type="parTrans" cxnId="{D207BEE6-4DFF-4240-95FC-0F4DB3A77145}">
      <dgm:prSet/>
      <dgm:spPr/>
      <dgm:t>
        <a:bodyPr/>
        <a:lstStyle/>
        <a:p>
          <a:endParaRPr lang="en-US"/>
        </a:p>
      </dgm:t>
    </dgm:pt>
    <dgm:pt modelId="{312A629E-C239-4E73-A450-81A97D201EBD}" type="sibTrans" cxnId="{D207BEE6-4DFF-4240-95FC-0F4DB3A77145}">
      <dgm:prSet/>
      <dgm:spPr/>
      <dgm:t>
        <a:bodyPr/>
        <a:lstStyle/>
        <a:p>
          <a:endParaRPr lang="en-US"/>
        </a:p>
      </dgm:t>
    </dgm:pt>
    <dgm:pt modelId="{186B8227-38C2-4B6F-9C83-25A09EEA0B4C}" type="pres">
      <dgm:prSet presAssocID="{8F735267-29C6-4E71-B049-F865B2079A51}" presName="diagram" presStyleCnt="0">
        <dgm:presLayoutVars>
          <dgm:dir/>
          <dgm:resizeHandles val="exact"/>
        </dgm:presLayoutVars>
      </dgm:prSet>
      <dgm:spPr/>
    </dgm:pt>
    <dgm:pt modelId="{B9F435FA-FB75-4D43-B6F3-AB161BB5CBFC}" type="pres">
      <dgm:prSet presAssocID="{6AC26F1F-E906-468F-8483-BDC70D871E9F}" presName="node" presStyleLbl="node1" presStyleIdx="0" presStyleCnt="5">
        <dgm:presLayoutVars>
          <dgm:bulletEnabled val="1"/>
        </dgm:presLayoutVars>
      </dgm:prSet>
      <dgm:spPr/>
    </dgm:pt>
    <dgm:pt modelId="{F2F5C1FA-FAAC-44EF-AD7C-45D51AD9C58E}" type="pres">
      <dgm:prSet presAssocID="{6D95C452-F6E8-47DC-B07D-24B3154311A6}" presName="sibTrans" presStyleCnt="0"/>
      <dgm:spPr/>
    </dgm:pt>
    <dgm:pt modelId="{9F24E705-1BED-46AA-A510-C5840F2066E3}" type="pres">
      <dgm:prSet presAssocID="{33BF3A3D-705C-4436-8512-254BC08D358B}" presName="node" presStyleLbl="node1" presStyleIdx="1" presStyleCnt="5">
        <dgm:presLayoutVars>
          <dgm:bulletEnabled val="1"/>
        </dgm:presLayoutVars>
      </dgm:prSet>
      <dgm:spPr/>
    </dgm:pt>
    <dgm:pt modelId="{DC12CDC6-92E3-4B8C-9474-35650FD42034}" type="pres">
      <dgm:prSet presAssocID="{8C366A69-9C83-4216-8DFF-E18E0A25EC24}" presName="sibTrans" presStyleCnt="0"/>
      <dgm:spPr/>
    </dgm:pt>
    <dgm:pt modelId="{22989456-9CA4-4658-9B8E-BD32A9B67BA6}" type="pres">
      <dgm:prSet presAssocID="{CBC2C700-8405-4C5E-BE35-00E75302D05C}" presName="node" presStyleLbl="node1" presStyleIdx="2" presStyleCnt="5">
        <dgm:presLayoutVars>
          <dgm:bulletEnabled val="1"/>
        </dgm:presLayoutVars>
      </dgm:prSet>
      <dgm:spPr/>
    </dgm:pt>
    <dgm:pt modelId="{956FBE46-D2FE-4504-A541-068A0328A3DE}" type="pres">
      <dgm:prSet presAssocID="{F258605C-0A2D-4D83-BA75-72D404DCF8B2}" presName="sibTrans" presStyleCnt="0"/>
      <dgm:spPr/>
    </dgm:pt>
    <dgm:pt modelId="{E0506F91-D836-45B8-97BD-4B66F4318ECE}" type="pres">
      <dgm:prSet presAssocID="{839B7244-F02C-4812-A652-3E81CD398524}" presName="node" presStyleLbl="node1" presStyleIdx="3" presStyleCnt="5">
        <dgm:presLayoutVars>
          <dgm:bulletEnabled val="1"/>
        </dgm:presLayoutVars>
      </dgm:prSet>
      <dgm:spPr/>
    </dgm:pt>
    <dgm:pt modelId="{A1949E77-D1AC-447A-94F3-5CD40D3ECC58}" type="pres">
      <dgm:prSet presAssocID="{C6DA68D9-C8DB-47CF-A4BF-A888B78FC6FC}" presName="sibTrans" presStyleCnt="0"/>
      <dgm:spPr/>
    </dgm:pt>
    <dgm:pt modelId="{A2C65995-13D7-4787-8CEE-7DDF9559467A}" type="pres">
      <dgm:prSet presAssocID="{60EF07A3-A6BB-4F09-A4C2-D86472FDB76C}" presName="node" presStyleLbl="node1" presStyleIdx="4" presStyleCnt="5">
        <dgm:presLayoutVars>
          <dgm:bulletEnabled val="1"/>
        </dgm:presLayoutVars>
      </dgm:prSet>
      <dgm:spPr/>
    </dgm:pt>
  </dgm:ptLst>
  <dgm:cxnLst>
    <dgm:cxn modelId="{68F70F2E-5C43-47D3-B94E-A85E89FF3D8A}" type="presOf" srcId="{CBC2C700-8405-4C5E-BE35-00E75302D05C}" destId="{22989456-9CA4-4658-9B8E-BD32A9B67BA6}" srcOrd="0" destOrd="0" presId="urn:microsoft.com/office/officeart/2005/8/layout/default"/>
    <dgm:cxn modelId="{4F9AFC30-2F88-42E8-B022-74BF9D1239E1}" type="presOf" srcId="{6AC26F1F-E906-468F-8483-BDC70D871E9F}" destId="{B9F435FA-FB75-4D43-B6F3-AB161BB5CBFC}" srcOrd="0" destOrd="0" presId="urn:microsoft.com/office/officeart/2005/8/layout/default"/>
    <dgm:cxn modelId="{C38B4C5D-B9CB-49B4-A38E-5E0D5E8E7722}" srcId="{8F735267-29C6-4E71-B049-F865B2079A51}" destId="{6AC26F1F-E906-468F-8483-BDC70D871E9F}" srcOrd="0" destOrd="0" parTransId="{7C79CEEF-D230-451E-8B1B-B62904DEB9FF}" sibTransId="{6D95C452-F6E8-47DC-B07D-24B3154311A6}"/>
    <dgm:cxn modelId="{26F8D36D-2756-4A02-A370-68C84D508403}" type="presOf" srcId="{33BF3A3D-705C-4436-8512-254BC08D358B}" destId="{9F24E705-1BED-46AA-A510-C5840F2066E3}" srcOrd="0" destOrd="0" presId="urn:microsoft.com/office/officeart/2005/8/layout/default"/>
    <dgm:cxn modelId="{E237D494-914C-4AB2-97DF-4E9DF08667EA}" srcId="{8F735267-29C6-4E71-B049-F865B2079A51}" destId="{CBC2C700-8405-4C5E-BE35-00E75302D05C}" srcOrd="2" destOrd="0" parTransId="{C40CBD91-D36E-45E4-A42E-718E7F961C9F}" sibTransId="{F258605C-0A2D-4D83-BA75-72D404DCF8B2}"/>
    <dgm:cxn modelId="{618654BA-2C00-461A-A916-68EC478FC3E6}" type="presOf" srcId="{60EF07A3-A6BB-4F09-A4C2-D86472FDB76C}" destId="{A2C65995-13D7-4787-8CEE-7DDF9559467A}" srcOrd="0" destOrd="0" presId="urn:microsoft.com/office/officeart/2005/8/layout/default"/>
    <dgm:cxn modelId="{753A2ECC-6029-464B-8E83-8BB67FC2E9A1}" srcId="{8F735267-29C6-4E71-B049-F865B2079A51}" destId="{33BF3A3D-705C-4436-8512-254BC08D358B}" srcOrd="1" destOrd="0" parTransId="{8A35230D-3AF8-4F66-A4B4-8CE106CCF413}" sibTransId="{8C366A69-9C83-4216-8DFF-E18E0A25EC24}"/>
    <dgm:cxn modelId="{45B63AD3-0472-4F60-96EC-A083EA5F85DA}" type="presOf" srcId="{839B7244-F02C-4812-A652-3E81CD398524}" destId="{E0506F91-D836-45B8-97BD-4B66F4318ECE}" srcOrd="0" destOrd="0" presId="urn:microsoft.com/office/officeart/2005/8/layout/default"/>
    <dgm:cxn modelId="{74BE5DD6-3091-496A-A01E-55861B232A3F}" type="presOf" srcId="{8F735267-29C6-4E71-B049-F865B2079A51}" destId="{186B8227-38C2-4B6F-9C83-25A09EEA0B4C}" srcOrd="0" destOrd="0" presId="urn:microsoft.com/office/officeart/2005/8/layout/default"/>
    <dgm:cxn modelId="{FE1F44E5-4A0B-46FC-B863-02F42F2D9D4E}" srcId="{8F735267-29C6-4E71-B049-F865B2079A51}" destId="{839B7244-F02C-4812-A652-3E81CD398524}" srcOrd="3" destOrd="0" parTransId="{F5573389-8CAA-4630-A285-2F46AD88F9F7}" sibTransId="{C6DA68D9-C8DB-47CF-A4BF-A888B78FC6FC}"/>
    <dgm:cxn modelId="{D207BEE6-4DFF-4240-95FC-0F4DB3A77145}" srcId="{8F735267-29C6-4E71-B049-F865B2079A51}" destId="{60EF07A3-A6BB-4F09-A4C2-D86472FDB76C}" srcOrd="4" destOrd="0" parTransId="{2942AC1C-7529-4D1C-A67A-30AC6E391B89}" sibTransId="{312A629E-C239-4E73-A450-81A97D201EBD}"/>
    <dgm:cxn modelId="{6AE71DA0-C969-4BA5-B433-FAB1A27FA8D6}" type="presParOf" srcId="{186B8227-38C2-4B6F-9C83-25A09EEA0B4C}" destId="{B9F435FA-FB75-4D43-B6F3-AB161BB5CBFC}" srcOrd="0" destOrd="0" presId="urn:microsoft.com/office/officeart/2005/8/layout/default"/>
    <dgm:cxn modelId="{632FF877-B7E8-4982-BB7C-BD12C757AA5A}" type="presParOf" srcId="{186B8227-38C2-4B6F-9C83-25A09EEA0B4C}" destId="{F2F5C1FA-FAAC-44EF-AD7C-45D51AD9C58E}" srcOrd="1" destOrd="0" presId="urn:microsoft.com/office/officeart/2005/8/layout/default"/>
    <dgm:cxn modelId="{AAD7D638-3EAD-4FEE-9439-4240E75206FB}" type="presParOf" srcId="{186B8227-38C2-4B6F-9C83-25A09EEA0B4C}" destId="{9F24E705-1BED-46AA-A510-C5840F2066E3}" srcOrd="2" destOrd="0" presId="urn:microsoft.com/office/officeart/2005/8/layout/default"/>
    <dgm:cxn modelId="{F469C9D9-70AA-47D0-9B1B-ECBED7F41D8F}" type="presParOf" srcId="{186B8227-38C2-4B6F-9C83-25A09EEA0B4C}" destId="{DC12CDC6-92E3-4B8C-9474-35650FD42034}" srcOrd="3" destOrd="0" presId="urn:microsoft.com/office/officeart/2005/8/layout/default"/>
    <dgm:cxn modelId="{09AFAD5C-4240-4499-B761-9F1CF5306943}" type="presParOf" srcId="{186B8227-38C2-4B6F-9C83-25A09EEA0B4C}" destId="{22989456-9CA4-4658-9B8E-BD32A9B67BA6}" srcOrd="4" destOrd="0" presId="urn:microsoft.com/office/officeart/2005/8/layout/default"/>
    <dgm:cxn modelId="{D2F23787-BBE5-49F6-B77E-8F729F486EE0}" type="presParOf" srcId="{186B8227-38C2-4B6F-9C83-25A09EEA0B4C}" destId="{956FBE46-D2FE-4504-A541-068A0328A3DE}" srcOrd="5" destOrd="0" presId="urn:microsoft.com/office/officeart/2005/8/layout/default"/>
    <dgm:cxn modelId="{AE6FABF7-D46D-43F9-B865-C7FB07B9E1B7}" type="presParOf" srcId="{186B8227-38C2-4B6F-9C83-25A09EEA0B4C}" destId="{E0506F91-D836-45B8-97BD-4B66F4318ECE}" srcOrd="6" destOrd="0" presId="urn:microsoft.com/office/officeart/2005/8/layout/default"/>
    <dgm:cxn modelId="{E2DEC219-07B6-4CB5-BFE3-FCD4BFCD9758}" type="presParOf" srcId="{186B8227-38C2-4B6F-9C83-25A09EEA0B4C}" destId="{A1949E77-D1AC-447A-94F3-5CD40D3ECC58}" srcOrd="7" destOrd="0" presId="urn:microsoft.com/office/officeart/2005/8/layout/default"/>
    <dgm:cxn modelId="{92A1C572-C685-438F-B6A0-C0BB283E9D7E}" type="presParOf" srcId="{186B8227-38C2-4B6F-9C83-25A09EEA0B4C}" destId="{A2C65995-13D7-4787-8CEE-7DDF9559467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735267-29C6-4E71-B049-F865B2079A51}" type="doc">
      <dgm:prSet loTypeId="urn:microsoft.com/office/officeart/2005/8/layout/default" loCatId="list" qsTypeId="urn:microsoft.com/office/officeart/2005/8/quickstyle/3d9" qsCatId="3D" csTypeId="urn:microsoft.com/office/officeart/2005/8/colors/accent0_3" csCatId="mainScheme" phldr="1"/>
      <dgm:spPr/>
      <dgm:t>
        <a:bodyPr/>
        <a:lstStyle/>
        <a:p>
          <a:endParaRPr lang="en-US"/>
        </a:p>
      </dgm:t>
    </dgm:pt>
    <dgm:pt modelId="{ABF54225-030F-334F-A24A-FE53B5FCB06F}">
      <dgm:prSet/>
      <dgm:spPr/>
      <dgm:t>
        <a:bodyPr/>
        <a:lstStyle/>
        <a:p>
          <a:r>
            <a:rPr lang="en-FR" dirty="0"/>
            <a:t>Recall (</a:t>
          </a:r>
          <a:r>
            <a:rPr lang="en-FR" i="1" dirty="0"/>
            <a:t>weighted)</a:t>
          </a:r>
        </a:p>
      </dgm:t>
    </dgm:pt>
    <dgm:pt modelId="{1D545EA2-9490-684D-8FD7-1B995DD6C25B}" type="parTrans" cxnId="{2257536D-493F-D743-89CE-2D1294AC41BC}">
      <dgm:prSet/>
      <dgm:spPr/>
      <dgm:t>
        <a:bodyPr/>
        <a:lstStyle/>
        <a:p>
          <a:endParaRPr lang="en-GB"/>
        </a:p>
      </dgm:t>
    </dgm:pt>
    <dgm:pt modelId="{608DA4BB-636C-BE4A-BF20-EDF463279C5A}" type="sibTrans" cxnId="{2257536D-493F-D743-89CE-2D1294AC41BC}">
      <dgm:prSet/>
      <dgm:spPr/>
      <dgm:t>
        <a:bodyPr/>
        <a:lstStyle/>
        <a:p>
          <a:endParaRPr lang="en-GB"/>
        </a:p>
      </dgm:t>
    </dgm:pt>
    <dgm:pt modelId="{C4FC77E5-C537-4B4D-A2B5-B9A1F9170E44}">
      <dgm:prSet/>
      <dgm:spPr/>
      <dgm:t>
        <a:bodyPr/>
        <a:lstStyle/>
        <a:p>
          <a:r>
            <a:rPr lang="en-FR" dirty="0"/>
            <a:t>Taux de remplissage</a:t>
          </a:r>
        </a:p>
      </dgm:t>
    </dgm:pt>
    <dgm:pt modelId="{B3E9D1DA-86E7-5D47-AFA4-6AB9956D795C}" type="parTrans" cxnId="{C81F346F-B922-1449-9786-EC29628A312B}">
      <dgm:prSet/>
      <dgm:spPr/>
      <dgm:t>
        <a:bodyPr/>
        <a:lstStyle/>
        <a:p>
          <a:endParaRPr lang="en-GB"/>
        </a:p>
      </dgm:t>
    </dgm:pt>
    <dgm:pt modelId="{553C65E7-28B4-014D-83DC-1C1323E59AF4}" type="sibTrans" cxnId="{C81F346F-B922-1449-9786-EC29628A312B}">
      <dgm:prSet/>
      <dgm:spPr/>
      <dgm:t>
        <a:bodyPr/>
        <a:lstStyle/>
        <a:p>
          <a:endParaRPr lang="en-GB"/>
        </a:p>
      </dgm:t>
    </dgm:pt>
    <dgm:pt modelId="{8D279C2A-D175-8444-A81B-85E05BFA1943}">
      <dgm:prSet/>
      <dgm:spPr/>
      <dgm:t>
        <a:bodyPr/>
        <a:lstStyle/>
        <a:p>
          <a:r>
            <a:rPr lang="en-FR" dirty="0"/>
            <a:t>Cibles touchées</a:t>
          </a:r>
        </a:p>
      </dgm:t>
    </dgm:pt>
    <dgm:pt modelId="{545C0975-238D-4B47-BEC8-90AD17C3C4F8}" type="parTrans" cxnId="{003C2393-28B5-764E-BF3D-EBD2A8710F4B}">
      <dgm:prSet/>
      <dgm:spPr/>
      <dgm:t>
        <a:bodyPr/>
        <a:lstStyle/>
        <a:p>
          <a:endParaRPr lang="en-GB"/>
        </a:p>
      </dgm:t>
    </dgm:pt>
    <dgm:pt modelId="{441CF7EB-2F53-124B-8E68-A0AA3AA7D072}" type="sibTrans" cxnId="{003C2393-28B5-764E-BF3D-EBD2A8710F4B}">
      <dgm:prSet/>
      <dgm:spPr/>
      <dgm:t>
        <a:bodyPr/>
        <a:lstStyle/>
        <a:p>
          <a:endParaRPr lang="en-GB"/>
        </a:p>
      </dgm:t>
    </dgm:pt>
    <dgm:pt modelId="{E3DA6F85-FB31-C248-AD30-81B0C8DAA92F}">
      <dgm:prSet/>
      <dgm:spPr/>
      <dgm:t>
        <a:bodyPr/>
        <a:lstStyle/>
        <a:p>
          <a:r>
            <a:rPr lang="en-FR" dirty="0"/>
            <a:t>Tags touchés</a:t>
          </a:r>
        </a:p>
      </dgm:t>
    </dgm:pt>
    <dgm:pt modelId="{AB49370C-0656-E341-8222-5D966C63D457}" type="parTrans" cxnId="{5192C2D0-DA74-C44E-A676-AE6180D4A9D3}">
      <dgm:prSet/>
      <dgm:spPr/>
      <dgm:t>
        <a:bodyPr/>
        <a:lstStyle/>
        <a:p>
          <a:endParaRPr lang="en-GB"/>
        </a:p>
      </dgm:t>
    </dgm:pt>
    <dgm:pt modelId="{0F008795-A9DC-FE43-A288-77B6A26C9F93}" type="sibTrans" cxnId="{5192C2D0-DA74-C44E-A676-AE6180D4A9D3}">
      <dgm:prSet/>
      <dgm:spPr/>
      <dgm:t>
        <a:bodyPr/>
        <a:lstStyle/>
        <a:p>
          <a:endParaRPr lang="en-GB"/>
        </a:p>
      </dgm:t>
    </dgm:pt>
    <dgm:pt modelId="{1AA936AC-F902-6A4E-94C7-BADBFD585EA0}">
      <dgm:prSet/>
      <dgm:spPr/>
      <dgm:t>
        <a:bodyPr/>
        <a:lstStyle/>
        <a:p>
          <a:r>
            <a:rPr lang="en-FR" dirty="0"/>
            <a:t>Vitesse d’inférence</a:t>
          </a:r>
        </a:p>
      </dgm:t>
    </dgm:pt>
    <dgm:pt modelId="{1A995A59-48C9-174B-A6FE-57FFB59E5CF3}" type="parTrans" cxnId="{1E9B08B6-ED38-544E-A878-674DAEC3DF53}">
      <dgm:prSet/>
      <dgm:spPr/>
      <dgm:t>
        <a:bodyPr/>
        <a:lstStyle/>
        <a:p>
          <a:endParaRPr lang="en-GB"/>
        </a:p>
      </dgm:t>
    </dgm:pt>
    <dgm:pt modelId="{B5779647-E8EF-BE42-AD2A-60757A5ECFD3}" type="sibTrans" cxnId="{1E9B08B6-ED38-544E-A878-674DAEC3DF53}">
      <dgm:prSet/>
      <dgm:spPr/>
      <dgm:t>
        <a:bodyPr/>
        <a:lstStyle/>
        <a:p>
          <a:endParaRPr lang="en-GB"/>
        </a:p>
      </dgm:t>
    </dgm:pt>
    <dgm:pt modelId="{7DC0971F-BBF5-5F4E-AACD-9FA1E83E5593}">
      <dgm:prSet/>
      <dgm:spPr/>
      <dgm:t>
        <a:bodyPr/>
        <a:lstStyle/>
        <a:p>
          <a:r>
            <a:rPr lang="en-FR" dirty="0"/>
            <a:t>Taille du modèle</a:t>
          </a:r>
        </a:p>
      </dgm:t>
    </dgm:pt>
    <dgm:pt modelId="{55DD8A94-933E-CE48-AF48-33655CAC574E}" type="parTrans" cxnId="{B13BD45F-6DCA-614E-A656-BA31AB01D899}">
      <dgm:prSet/>
      <dgm:spPr/>
      <dgm:t>
        <a:bodyPr/>
        <a:lstStyle/>
        <a:p>
          <a:endParaRPr lang="en-GB"/>
        </a:p>
      </dgm:t>
    </dgm:pt>
    <dgm:pt modelId="{5D1C45CA-D45B-4D44-A95A-CB9F082034B9}" type="sibTrans" cxnId="{B13BD45F-6DCA-614E-A656-BA31AB01D899}">
      <dgm:prSet/>
      <dgm:spPr/>
      <dgm:t>
        <a:bodyPr/>
        <a:lstStyle/>
        <a:p>
          <a:endParaRPr lang="en-GB"/>
        </a:p>
      </dgm:t>
    </dgm:pt>
    <dgm:pt modelId="{186B8227-38C2-4B6F-9C83-25A09EEA0B4C}" type="pres">
      <dgm:prSet presAssocID="{8F735267-29C6-4E71-B049-F865B2079A51}" presName="diagram" presStyleCnt="0">
        <dgm:presLayoutVars>
          <dgm:dir/>
          <dgm:resizeHandles val="exact"/>
        </dgm:presLayoutVars>
      </dgm:prSet>
      <dgm:spPr/>
    </dgm:pt>
    <dgm:pt modelId="{F7CCDBA8-7C6E-4F44-9FB2-60010C92431E}" type="pres">
      <dgm:prSet presAssocID="{ABF54225-030F-334F-A24A-FE53B5FCB06F}" presName="node" presStyleLbl="node1" presStyleIdx="0" presStyleCnt="6">
        <dgm:presLayoutVars>
          <dgm:bulletEnabled val="1"/>
        </dgm:presLayoutVars>
      </dgm:prSet>
      <dgm:spPr/>
    </dgm:pt>
    <dgm:pt modelId="{039265D9-DB60-8442-ADDF-1330AC7D9E3E}" type="pres">
      <dgm:prSet presAssocID="{608DA4BB-636C-BE4A-BF20-EDF463279C5A}" presName="sibTrans" presStyleCnt="0"/>
      <dgm:spPr/>
    </dgm:pt>
    <dgm:pt modelId="{11E885A9-C96B-3248-BC4D-0120549D7CEA}" type="pres">
      <dgm:prSet presAssocID="{C4FC77E5-C537-4B4D-A2B5-B9A1F9170E44}" presName="node" presStyleLbl="node1" presStyleIdx="1" presStyleCnt="6">
        <dgm:presLayoutVars>
          <dgm:bulletEnabled val="1"/>
        </dgm:presLayoutVars>
      </dgm:prSet>
      <dgm:spPr/>
    </dgm:pt>
    <dgm:pt modelId="{C85390A9-C7F5-0D44-A63A-F7D2F388E14D}" type="pres">
      <dgm:prSet presAssocID="{553C65E7-28B4-014D-83DC-1C1323E59AF4}" presName="sibTrans" presStyleCnt="0"/>
      <dgm:spPr/>
    </dgm:pt>
    <dgm:pt modelId="{AB856DF5-BA14-0F48-ABEF-4E6BF475C457}" type="pres">
      <dgm:prSet presAssocID="{8D279C2A-D175-8444-A81B-85E05BFA1943}" presName="node" presStyleLbl="node1" presStyleIdx="2" presStyleCnt="6">
        <dgm:presLayoutVars>
          <dgm:bulletEnabled val="1"/>
        </dgm:presLayoutVars>
      </dgm:prSet>
      <dgm:spPr/>
    </dgm:pt>
    <dgm:pt modelId="{267476EE-58F7-8345-9E90-8A15CC7AC155}" type="pres">
      <dgm:prSet presAssocID="{441CF7EB-2F53-124B-8E68-A0AA3AA7D072}" presName="sibTrans" presStyleCnt="0"/>
      <dgm:spPr/>
    </dgm:pt>
    <dgm:pt modelId="{5EDE096C-7A70-E845-ABF6-3B2816D183B4}" type="pres">
      <dgm:prSet presAssocID="{E3DA6F85-FB31-C248-AD30-81B0C8DAA92F}" presName="node" presStyleLbl="node1" presStyleIdx="3" presStyleCnt="6">
        <dgm:presLayoutVars>
          <dgm:bulletEnabled val="1"/>
        </dgm:presLayoutVars>
      </dgm:prSet>
      <dgm:spPr/>
    </dgm:pt>
    <dgm:pt modelId="{C9350F09-A0CF-D04F-B055-30F93EF2CC0F}" type="pres">
      <dgm:prSet presAssocID="{0F008795-A9DC-FE43-A288-77B6A26C9F93}" presName="sibTrans" presStyleCnt="0"/>
      <dgm:spPr/>
    </dgm:pt>
    <dgm:pt modelId="{3C058543-FA8A-1346-81A9-F69EB6C211DA}" type="pres">
      <dgm:prSet presAssocID="{1AA936AC-F902-6A4E-94C7-BADBFD585EA0}" presName="node" presStyleLbl="node1" presStyleIdx="4" presStyleCnt="6">
        <dgm:presLayoutVars>
          <dgm:bulletEnabled val="1"/>
        </dgm:presLayoutVars>
      </dgm:prSet>
      <dgm:spPr/>
    </dgm:pt>
    <dgm:pt modelId="{A924BFE3-9B58-9948-B1E8-9E7076C3C743}" type="pres">
      <dgm:prSet presAssocID="{B5779647-E8EF-BE42-AD2A-60757A5ECFD3}" presName="sibTrans" presStyleCnt="0"/>
      <dgm:spPr/>
    </dgm:pt>
    <dgm:pt modelId="{F082F82A-EEA5-9347-9B36-20FC97ECBF9A}" type="pres">
      <dgm:prSet presAssocID="{7DC0971F-BBF5-5F4E-AACD-9FA1E83E5593}" presName="node" presStyleLbl="node1" presStyleIdx="5" presStyleCnt="6">
        <dgm:presLayoutVars>
          <dgm:bulletEnabled val="1"/>
        </dgm:presLayoutVars>
      </dgm:prSet>
      <dgm:spPr/>
    </dgm:pt>
  </dgm:ptLst>
  <dgm:cxnLst>
    <dgm:cxn modelId="{F2E5820C-4187-8845-9344-4FA904141532}" type="presOf" srcId="{C4FC77E5-C537-4B4D-A2B5-B9A1F9170E44}" destId="{11E885A9-C96B-3248-BC4D-0120549D7CEA}" srcOrd="0" destOrd="0" presId="urn:microsoft.com/office/officeart/2005/8/layout/default"/>
    <dgm:cxn modelId="{3955FE20-9AAB-484A-8AA6-F8F2A8EC725D}" type="presOf" srcId="{E3DA6F85-FB31-C248-AD30-81B0C8DAA92F}" destId="{5EDE096C-7A70-E845-ABF6-3B2816D183B4}" srcOrd="0" destOrd="0" presId="urn:microsoft.com/office/officeart/2005/8/layout/default"/>
    <dgm:cxn modelId="{B13BD45F-6DCA-614E-A656-BA31AB01D899}" srcId="{8F735267-29C6-4E71-B049-F865B2079A51}" destId="{7DC0971F-BBF5-5F4E-AACD-9FA1E83E5593}" srcOrd="5" destOrd="0" parTransId="{55DD8A94-933E-CE48-AF48-33655CAC574E}" sibTransId="{5D1C45CA-D45B-4D44-A95A-CB9F082034B9}"/>
    <dgm:cxn modelId="{2257536D-493F-D743-89CE-2D1294AC41BC}" srcId="{8F735267-29C6-4E71-B049-F865B2079A51}" destId="{ABF54225-030F-334F-A24A-FE53B5FCB06F}" srcOrd="0" destOrd="0" parTransId="{1D545EA2-9490-684D-8FD7-1B995DD6C25B}" sibTransId="{608DA4BB-636C-BE4A-BF20-EDF463279C5A}"/>
    <dgm:cxn modelId="{C81F346F-B922-1449-9786-EC29628A312B}" srcId="{8F735267-29C6-4E71-B049-F865B2079A51}" destId="{C4FC77E5-C537-4B4D-A2B5-B9A1F9170E44}" srcOrd="1" destOrd="0" parTransId="{B3E9D1DA-86E7-5D47-AFA4-6AB9956D795C}" sibTransId="{553C65E7-28B4-014D-83DC-1C1323E59AF4}"/>
    <dgm:cxn modelId="{37EB677E-8295-D94D-9F53-AA0794AE0BD9}" type="presOf" srcId="{ABF54225-030F-334F-A24A-FE53B5FCB06F}" destId="{F7CCDBA8-7C6E-4F44-9FB2-60010C92431E}" srcOrd="0" destOrd="0" presId="urn:microsoft.com/office/officeart/2005/8/layout/default"/>
    <dgm:cxn modelId="{003C2393-28B5-764E-BF3D-EBD2A8710F4B}" srcId="{8F735267-29C6-4E71-B049-F865B2079A51}" destId="{8D279C2A-D175-8444-A81B-85E05BFA1943}" srcOrd="2" destOrd="0" parTransId="{545C0975-238D-4B47-BEC8-90AD17C3C4F8}" sibTransId="{441CF7EB-2F53-124B-8E68-A0AA3AA7D072}"/>
    <dgm:cxn modelId="{1E9B08B6-ED38-544E-A878-674DAEC3DF53}" srcId="{8F735267-29C6-4E71-B049-F865B2079A51}" destId="{1AA936AC-F902-6A4E-94C7-BADBFD585EA0}" srcOrd="4" destOrd="0" parTransId="{1A995A59-48C9-174B-A6FE-57FFB59E5CF3}" sibTransId="{B5779647-E8EF-BE42-AD2A-60757A5ECFD3}"/>
    <dgm:cxn modelId="{5192C2D0-DA74-C44E-A676-AE6180D4A9D3}" srcId="{8F735267-29C6-4E71-B049-F865B2079A51}" destId="{E3DA6F85-FB31-C248-AD30-81B0C8DAA92F}" srcOrd="3" destOrd="0" parTransId="{AB49370C-0656-E341-8222-5D966C63D457}" sibTransId="{0F008795-A9DC-FE43-A288-77B6A26C9F93}"/>
    <dgm:cxn modelId="{74BE5DD6-3091-496A-A01E-55861B232A3F}" type="presOf" srcId="{8F735267-29C6-4E71-B049-F865B2079A51}" destId="{186B8227-38C2-4B6F-9C83-25A09EEA0B4C}" srcOrd="0" destOrd="0" presId="urn:microsoft.com/office/officeart/2005/8/layout/default"/>
    <dgm:cxn modelId="{AC5D9EDC-7B35-EE4E-ABD3-A2999729C91B}" type="presOf" srcId="{1AA936AC-F902-6A4E-94C7-BADBFD585EA0}" destId="{3C058543-FA8A-1346-81A9-F69EB6C211DA}" srcOrd="0" destOrd="0" presId="urn:microsoft.com/office/officeart/2005/8/layout/default"/>
    <dgm:cxn modelId="{FA3588DF-93FE-5C4D-AC6C-DCB63B777148}" type="presOf" srcId="{7DC0971F-BBF5-5F4E-AACD-9FA1E83E5593}" destId="{F082F82A-EEA5-9347-9B36-20FC97ECBF9A}" srcOrd="0" destOrd="0" presId="urn:microsoft.com/office/officeart/2005/8/layout/default"/>
    <dgm:cxn modelId="{907EE5EC-A630-B34E-AD43-879208B77E8B}" type="presOf" srcId="{8D279C2A-D175-8444-A81B-85E05BFA1943}" destId="{AB856DF5-BA14-0F48-ABEF-4E6BF475C457}" srcOrd="0" destOrd="0" presId="urn:microsoft.com/office/officeart/2005/8/layout/default"/>
    <dgm:cxn modelId="{FD8E07FD-3A39-4447-B96F-474FC46674EA}" type="presParOf" srcId="{186B8227-38C2-4B6F-9C83-25A09EEA0B4C}" destId="{F7CCDBA8-7C6E-4F44-9FB2-60010C92431E}" srcOrd="0" destOrd="0" presId="urn:microsoft.com/office/officeart/2005/8/layout/default"/>
    <dgm:cxn modelId="{09BD677A-78ED-4744-B699-D859F9CFCAEC}" type="presParOf" srcId="{186B8227-38C2-4B6F-9C83-25A09EEA0B4C}" destId="{039265D9-DB60-8442-ADDF-1330AC7D9E3E}" srcOrd="1" destOrd="0" presId="urn:microsoft.com/office/officeart/2005/8/layout/default"/>
    <dgm:cxn modelId="{B382DB95-8DB8-A643-9CC8-1BD4F4D5DC09}" type="presParOf" srcId="{186B8227-38C2-4B6F-9C83-25A09EEA0B4C}" destId="{11E885A9-C96B-3248-BC4D-0120549D7CEA}" srcOrd="2" destOrd="0" presId="urn:microsoft.com/office/officeart/2005/8/layout/default"/>
    <dgm:cxn modelId="{ABBA70E1-235D-6D49-9482-AEA8CA23A8DA}" type="presParOf" srcId="{186B8227-38C2-4B6F-9C83-25A09EEA0B4C}" destId="{C85390A9-C7F5-0D44-A63A-F7D2F388E14D}" srcOrd="3" destOrd="0" presId="urn:microsoft.com/office/officeart/2005/8/layout/default"/>
    <dgm:cxn modelId="{E9A169D2-1BB8-DA41-BE5D-48AAD7FAD1FA}" type="presParOf" srcId="{186B8227-38C2-4B6F-9C83-25A09EEA0B4C}" destId="{AB856DF5-BA14-0F48-ABEF-4E6BF475C457}" srcOrd="4" destOrd="0" presId="urn:microsoft.com/office/officeart/2005/8/layout/default"/>
    <dgm:cxn modelId="{B088C226-3482-BE4F-9707-4B77E8092849}" type="presParOf" srcId="{186B8227-38C2-4B6F-9C83-25A09EEA0B4C}" destId="{267476EE-58F7-8345-9E90-8A15CC7AC155}" srcOrd="5" destOrd="0" presId="urn:microsoft.com/office/officeart/2005/8/layout/default"/>
    <dgm:cxn modelId="{923E2DCD-CB89-C346-91E1-B442C587F684}" type="presParOf" srcId="{186B8227-38C2-4B6F-9C83-25A09EEA0B4C}" destId="{5EDE096C-7A70-E845-ABF6-3B2816D183B4}" srcOrd="6" destOrd="0" presId="urn:microsoft.com/office/officeart/2005/8/layout/default"/>
    <dgm:cxn modelId="{2754D9D1-F8C6-B04F-AACF-C9F1C6299912}" type="presParOf" srcId="{186B8227-38C2-4B6F-9C83-25A09EEA0B4C}" destId="{C9350F09-A0CF-D04F-B055-30F93EF2CC0F}" srcOrd="7" destOrd="0" presId="urn:microsoft.com/office/officeart/2005/8/layout/default"/>
    <dgm:cxn modelId="{3F7718FA-3E08-774C-A17A-F4D3ACBB701C}" type="presParOf" srcId="{186B8227-38C2-4B6F-9C83-25A09EEA0B4C}" destId="{3C058543-FA8A-1346-81A9-F69EB6C211DA}" srcOrd="8" destOrd="0" presId="urn:microsoft.com/office/officeart/2005/8/layout/default"/>
    <dgm:cxn modelId="{E6086E88-1D9D-204B-AC84-5A05DE9F1B61}" type="presParOf" srcId="{186B8227-38C2-4B6F-9C83-25A09EEA0B4C}" destId="{A924BFE3-9B58-9948-B1E8-9E7076C3C743}" srcOrd="9" destOrd="0" presId="urn:microsoft.com/office/officeart/2005/8/layout/default"/>
    <dgm:cxn modelId="{4D15B9A9-631D-DD4F-B937-C8589F29016E}" type="presParOf" srcId="{186B8227-38C2-4B6F-9C83-25A09EEA0B4C}" destId="{F082F82A-EEA5-9347-9B36-20FC97ECBF9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435FA-FB75-4D43-B6F3-AB161BB5CBFC}">
      <dsp:nvSpPr>
        <dsp:cNvPr id="0" name=""/>
        <dsp:cNvSpPr/>
      </dsp:nvSpPr>
      <dsp:spPr>
        <a:xfrm>
          <a:off x="484318" y="639"/>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sp3d extrusionH="28000" prstMaterial="matte"/>
        </a:bodyPr>
        <a:lstStyle/>
        <a:p>
          <a:pPr marL="0" lvl="0" indent="0" algn="ctr" defTabSz="1289050" rtl="0">
            <a:lnSpc>
              <a:spcPct val="90000"/>
            </a:lnSpc>
            <a:spcBef>
              <a:spcPct val="0"/>
            </a:spcBef>
            <a:spcAft>
              <a:spcPct val="35000"/>
            </a:spcAft>
            <a:buNone/>
          </a:pPr>
          <a:r>
            <a:rPr lang="en-US" sz="2900" kern="1200" dirty="0" err="1"/>
            <a:t>Régression</a:t>
          </a:r>
          <a:r>
            <a:rPr lang="en-US" sz="2900" kern="1200" dirty="0"/>
            <a:t> </a:t>
          </a:r>
          <a:r>
            <a:rPr lang="en-US" sz="2900" kern="1200" dirty="0" err="1"/>
            <a:t>Logistique</a:t>
          </a:r>
          <a:r>
            <a:rPr lang="en-US" sz="2900" kern="1200" dirty="0"/>
            <a:t> (</a:t>
          </a:r>
          <a:r>
            <a:rPr lang="en-US" sz="2900" kern="1200" dirty="0" err="1"/>
            <a:t>OvR</a:t>
          </a:r>
          <a:r>
            <a:rPr lang="en-US" sz="2900" kern="1200" dirty="0"/>
            <a:t>)</a:t>
          </a:r>
        </a:p>
      </dsp:txBody>
      <dsp:txXfrm>
        <a:off x="484318" y="639"/>
        <a:ext cx="2213240" cy="1327944"/>
      </dsp:txXfrm>
    </dsp:sp>
    <dsp:sp modelId="{9F24E705-1BED-46AA-A510-C5840F2066E3}">
      <dsp:nvSpPr>
        <dsp:cNvPr id="0" name=""/>
        <dsp:cNvSpPr/>
      </dsp:nvSpPr>
      <dsp:spPr>
        <a:xfrm>
          <a:off x="2918882" y="639"/>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sp3d extrusionH="28000" prstMaterial="matte"/>
        </a:bodyPr>
        <a:lstStyle/>
        <a:p>
          <a:pPr marL="0" lvl="0" indent="0" algn="ctr" defTabSz="1289050" rtl="0">
            <a:lnSpc>
              <a:spcPct val="90000"/>
            </a:lnSpc>
            <a:spcBef>
              <a:spcPct val="0"/>
            </a:spcBef>
            <a:spcAft>
              <a:spcPct val="35000"/>
            </a:spcAft>
            <a:buNone/>
          </a:pPr>
          <a:r>
            <a:rPr lang="en-US" sz="2900" kern="1200">
              <a:latin typeface="Tw Cen MT" panose="020B0602020104020603"/>
            </a:rPr>
            <a:t>SVM (OvR)</a:t>
          </a:r>
          <a:endParaRPr lang="en-US" sz="2900" kern="1200" dirty="0"/>
        </a:p>
      </dsp:txBody>
      <dsp:txXfrm>
        <a:off x="2918882" y="639"/>
        <a:ext cx="2213240" cy="1327944"/>
      </dsp:txXfrm>
    </dsp:sp>
    <dsp:sp modelId="{22989456-9CA4-4658-9B8E-BD32A9B67BA6}">
      <dsp:nvSpPr>
        <dsp:cNvPr id="0" name=""/>
        <dsp:cNvSpPr/>
      </dsp:nvSpPr>
      <dsp:spPr>
        <a:xfrm>
          <a:off x="5353446" y="639"/>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sp3d extrusionH="28000" prstMaterial="matte"/>
        </a:bodyPr>
        <a:lstStyle/>
        <a:p>
          <a:pPr marL="0" lvl="0" indent="0" algn="ctr" defTabSz="1289050" rtl="0">
            <a:lnSpc>
              <a:spcPct val="90000"/>
            </a:lnSpc>
            <a:spcBef>
              <a:spcPct val="0"/>
            </a:spcBef>
            <a:spcAft>
              <a:spcPct val="35000"/>
            </a:spcAft>
            <a:buNone/>
          </a:pPr>
          <a:r>
            <a:rPr lang="en-US" sz="2900" kern="1200" dirty="0">
              <a:latin typeface="Tw Cen MT" panose="020B0602020104020603"/>
            </a:rPr>
            <a:t>SGD (</a:t>
          </a:r>
          <a:r>
            <a:rPr lang="en-US" sz="2900" kern="1200" dirty="0" err="1">
              <a:latin typeface="Tw Cen MT" panose="020B0602020104020603"/>
            </a:rPr>
            <a:t>OvR</a:t>
          </a:r>
          <a:r>
            <a:rPr lang="en-US" sz="2900" kern="1200" dirty="0">
              <a:latin typeface="Tw Cen MT" panose="020B0602020104020603"/>
            </a:rPr>
            <a:t>)</a:t>
          </a:r>
          <a:endParaRPr lang="en-US" sz="2900" kern="1200" dirty="0"/>
        </a:p>
      </dsp:txBody>
      <dsp:txXfrm>
        <a:off x="5353446" y="639"/>
        <a:ext cx="2213240" cy="1327944"/>
      </dsp:txXfrm>
    </dsp:sp>
    <dsp:sp modelId="{E0506F91-D836-45B8-97BD-4B66F4318ECE}">
      <dsp:nvSpPr>
        <dsp:cNvPr id="0" name=""/>
        <dsp:cNvSpPr/>
      </dsp:nvSpPr>
      <dsp:spPr>
        <a:xfrm>
          <a:off x="1701600" y="1549908"/>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sp3d extrusionH="28000" prstMaterial="matte"/>
        </a:bodyPr>
        <a:lstStyle/>
        <a:p>
          <a:pPr marL="0" lvl="0" indent="0" algn="ctr" defTabSz="1289050" rtl="0">
            <a:lnSpc>
              <a:spcPct val="90000"/>
            </a:lnSpc>
            <a:spcBef>
              <a:spcPct val="0"/>
            </a:spcBef>
            <a:spcAft>
              <a:spcPct val="35000"/>
            </a:spcAft>
            <a:buNone/>
          </a:pPr>
          <a:r>
            <a:rPr lang="en-US" sz="2900" kern="1200" dirty="0"/>
            <a:t>K Nearest Neighbors</a:t>
          </a:r>
        </a:p>
      </dsp:txBody>
      <dsp:txXfrm>
        <a:off x="1701600" y="1549908"/>
        <a:ext cx="2213240" cy="1327944"/>
      </dsp:txXfrm>
    </dsp:sp>
    <dsp:sp modelId="{A2C65995-13D7-4787-8CEE-7DDF9559467A}">
      <dsp:nvSpPr>
        <dsp:cNvPr id="0" name=""/>
        <dsp:cNvSpPr/>
      </dsp:nvSpPr>
      <dsp:spPr>
        <a:xfrm>
          <a:off x="4136164" y="1549908"/>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sp3d extrusionH="28000" prstMaterial="matte"/>
        </a:bodyPr>
        <a:lstStyle/>
        <a:p>
          <a:pPr marL="0" lvl="0" indent="0" algn="ctr" defTabSz="1289050" rtl="0">
            <a:lnSpc>
              <a:spcPct val="90000"/>
            </a:lnSpc>
            <a:spcBef>
              <a:spcPct val="0"/>
            </a:spcBef>
            <a:spcAft>
              <a:spcPct val="35000"/>
            </a:spcAft>
            <a:buNone/>
          </a:pPr>
          <a:r>
            <a:rPr lang="en-US" sz="2900" kern="1200" dirty="0">
              <a:latin typeface="Tw Cen MT" panose="020B0602020104020603"/>
            </a:rPr>
            <a:t>Random Forest</a:t>
          </a:r>
          <a:endParaRPr lang="en-US" sz="2900" kern="1200" dirty="0"/>
        </a:p>
      </dsp:txBody>
      <dsp:txXfrm>
        <a:off x="4136164" y="1549908"/>
        <a:ext cx="2213240" cy="1327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CDBA8-7C6E-4F44-9FB2-60010C92431E}">
      <dsp:nvSpPr>
        <dsp:cNvPr id="0" name=""/>
        <dsp:cNvSpPr/>
      </dsp:nvSpPr>
      <dsp:spPr>
        <a:xfrm>
          <a:off x="484318" y="639"/>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FR" sz="3200" kern="1200" dirty="0"/>
            <a:t>Recall (</a:t>
          </a:r>
          <a:r>
            <a:rPr lang="en-FR" sz="3200" i="1" kern="1200" dirty="0"/>
            <a:t>weighted)</a:t>
          </a:r>
        </a:p>
      </dsp:txBody>
      <dsp:txXfrm>
        <a:off x="484318" y="639"/>
        <a:ext cx="2213240" cy="1327944"/>
      </dsp:txXfrm>
    </dsp:sp>
    <dsp:sp modelId="{11E885A9-C96B-3248-BC4D-0120549D7CEA}">
      <dsp:nvSpPr>
        <dsp:cNvPr id="0" name=""/>
        <dsp:cNvSpPr/>
      </dsp:nvSpPr>
      <dsp:spPr>
        <a:xfrm>
          <a:off x="2918882" y="639"/>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FR" sz="3200" kern="1200" dirty="0"/>
            <a:t>Taux de remplissage</a:t>
          </a:r>
        </a:p>
      </dsp:txBody>
      <dsp:txXfrm>
        <a:off x="2918882" y="639"/>
        <a:ext cx="2213240" cy="1327944"/>
      </dsp:txXfrm>
    </dsp:sp>
    <dsp:sp modelId="{AB856DF5-BA14-0F48-ABEF-4E6BF475C457}">
      <dsp:nvSpPr>
        <dsp:cNvPr id="0" name=""/>
        <dsp:cNvSpPr/>
      </dsp:nvSpPr>
      <dsp:spPr>
        <a:xfrm>
          <a:off x="5353446" y="639"/>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FR" sz="3200" kern="1200" dirty="0"/>
            <a:t>Cibles touchées</a:t>
          </a:r>
        </a:p>
      </dsp:txBody>
      <dsp:txXfrm>
        <a:off x="5353446" y="639"/>
        <a:ext cx="2213240" cy="1327944"/>
      </dsp:txXfrm>
    </dsp:sp>
    <dsp:sp modelId="{5EDE096C-7A70-E845-ABF6-3B2816D183B4}">
      <dsp:nvSpPr>
        <dsp:cNvPr id="0" name=""/>
        <dsp:cNvSpPr/>
      </dsp:nvSpPr>
      <dsp:spPr>
        <a:xfrm>
          <a:off x="484318" y="1549908"/>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FR" sz="3200" kern="1200" dirty="0"/>
            <a:t>Tags touchés</a:t>
          </a:r>
        </a:p>
      </dsp:txBody>
      <dsp:txXfrm>
        <a:off x="484318" y="1549908"/>
        <a:ext cx="2213240" cy="1327944"/>
      </dsp:txXfrm>
    </dsp:sp>
    <dsp:sp modelId="{3C058543-FA8A-1346-81A9-F69EB6C211DA}">
      <dsp:nvSpPr>
        <dsp:cNvPr id="0" name=""/>
        <dsp:cNvSpPr/>
      </dsp:nvSpPr>
      <dsp:spPr>
        <a:xfrm>
          <a:off x="2918882" y="1549908"/>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FR" sz="3200" kern="1200" dirty="0"/>
            <a:t>Vitesse d’inférence</a:t>
          </a:r>
        </a:p>
      </dsp:txBody>
      <dsp:txXfrm>
        <a:off x="2918882" y="1549908"/>
        <a:ext cx="2213240" cy="1327944"/>
      </dsp:txXfrm>
    </dsp:sp>
    <dsp:sp modelId="{F082F82A-EEA5-9347-9B36-20FC97ECBF9A}">
      <dsp:nvSpPr>
        <dsp:cNvPr id="0" name=""/>
        <dsp:cNvSpPr/>
      </dsp:nvSpPr>
      <dsp:spPr>
        <a:xfrm>
          <a:off x="5353446" y="1549908"/>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FR" sz="3200" kern="1200" dirty="0"/>
            <a:t>Taille du modèle</a:t>
          </a:r>
        </a:p>
      </dsp:txBody>
      <dsp:txXfrm>
        <a:off x="5353446" y="1549908"/>
        <a:ext cx="2213240" cy="132794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59B72-4676-49CE-B775-3CB6F175214A}" type="datetimeFigureOut">
              <a:rPr lang="fr-FR" smtClean="0"/>
              <a:t>09/03/2022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A0CD39-D32D-466F-83F4-6C74B61A26C9}" type="slidenum">
              <a:rPr lang="fr-FR" smtClean="0"/>
              <a:t>‹#›</a:t>
            </a:fld>
            <a:endParaRPr lang="fr-FR"/>
          </a:p>
        </p:txBody>
      </p:sp>
    </p:spTree>
    <p:extLst>
      <p:ext uri="{BB962C8B-B14F-4D97-AF65-F5344CB8AC3E}">
        <p14:creationId xmlns:p14="http://schemas.microsoft.com/office/powerpoint/2010/main" val="318297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5AA0CD39-D32D-466F-83F4-6C74B61A26C9}" type="slidenum">
              <a:rPr lang="fr-FR" smtClean="0"/>
              <a:t>1</a:t>
            </a:fld>
            <a:endParaRPr lang="fr-FR"/>
          </a:p>
        </p:txBody>
      </p:sp>
    </p:spTree>
    <p:extLst>
      <p:ext uri="{BB962C8B-B14F-4D97-AF65-F5344CB8AC3E}">
        <p14:creationId xmlns:p14="http://schemas.microsoft.com/office/powerpoint/2010/main" val="92182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5AA0CD39-D32D-466F-83F4-6C74B61A26C9}" type="slidenum">
              <a:rPr lang="fr-FR" smtClean="0"/>
              <a:t>3</a:t>
            </a:fld>
            <a:endParaRPr lang="fr-FR"/>
          </a:p>
        </p:txBody>
      </p:sp>
    </p:spTree>
    <p:extLst>
      <p:ext uri="{BB962C8B-B14F-4D97-AF65-F5344CB8AC3E}">
        <p14:creationId xmlns:p14="http://schemas.microsoft.com/office/powerpoint/2010/main" val="2617357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L’utilisateur a tout intérêt à bien présenter sa question</a:t>
            </a:r>
          </a:p>
          <a:p>
            <a:r>
              <a:rPr lang="fr-FR" dirty="0"/>
              <a:t>À choisir les bons tags</a:t>
            </a:r>
          </a:p>
          <a:p>
            <a:r>
              <a:rPr lang="fr-FR" dirty="0"/>
              <a:t>Afin que sa question soit référencée correctement</a:t>
            </a:r>
          </a:p>
        </p:txBody>
      </p:sp>
      <p:sp>
        <p:nvSpPr>
          <p:cNvPr id="4" name="Slide Number Placeholder 3"/>
          <p:cNvSpPr>
            <a:spLocks noGrp="1"/>
          </p:cNvSpPr>
          <p:nvPr>
            <p:ph type="sldNum" sz="quarter" idx="5"/>
          </p:nvPr>
        </p:nvSpPr>
        <p:spPr/>
        <p:txBody>
          <a:bodyPr/>
          <a:lstStyle/>
          <a:p>
            <a:fld id="{5AA0CD39-D32D-466F-83F4-6C74B61A26C9}" type="slidenum">
              <a:rPr lang="fr-FR" smtClean="0"/>
              <a:t>4</a:t>
            </a:fld>
            <a:endParaRPr lang="fr-FR"/>
          </a:p>
        </p:txBody>
      </p:sp>
    </p:spTree>
    <p:extLst>
      <p:ext uri="{BB962C8B-B14F-4D97-AF65-F5344CB8AC3E}">
        <p14:creationId xmlns:p14="http://schemas.microsoft.com/office/powerpoint/2010/main" val="2744674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5AA0CD39-D32D-466F-83F4-6C74B61A26C9}" type="slidenum">
              <a:rPr lang="fr-FR" smtClean="0"/>
              <a:t>7</a:t>
            </a:fld>
            <a:endParaRPr lang="fr-FR"/>
          </a:p>
        </p:txBody>
      </p:sp>
    </p:spTree>
    <p:extLst>
      <p:ext uri="{BB962C8B-B14F-4D97-AF65-F5344CB8AC3E}">
        <p14:creationId xmlns:p14="http://schemas.microsoft.com/office/powerpoint/2010/main" val="261503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OVR : permet de fit un classificateur binaire pour chaque label du jeu de données</a:t>
            </a:r>
          </a:p>
          <a:p>
            <a:endParaRPr lang="en-FR" dirty="0"/>
          </a:p>
        </p:txBody>
      </p:sp>
      <p:sp>
        <p:nvSpPr>
          <p:cNvPr id="4" name="Slide Number Placeholder 3"/>
          <p:cNvSpPr>
            <a:spLocks noGrp="1"/>
          </p:cNvSpPr>
          <p:nvPr>
            <p:ph type="sldNum" sz="quarter" idx="5"/>
          </p:nvPr>
        </p:nvSpPr>
        <p:spPr/>
        <p:txBody>
          <a:bodyPr/>
          <a:lstStyle/>
          <a:p>
            <a:fld id="{5AA0CD39-D32D-466F-83F4-6C74B61A26C9}" type="slidenum">
              <a:rPr lang="fr-FR" smtClean="0"/>
              <a:t>11</a:t>
            </a:fld>
            <a:endParaRPr lang="fr-FR"/>
          </a:p>
        </p:txBody>
      </p:sp>
    </p:spTree>
    <p:extLst>
      <p:ext uri="{BB962C8B-B14F-4D97-AF65-F5344CB8AC3E}">
        <p14:creationId xmlns:p14="http://schemas.microsoft.com/office/powerpoint/2010/main" val="1353805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FR" dirty="0"/>
              <a:t>pproche probabiliste</a:t>
            </a:r>
          </a:p>
        </p:txBody>
      </p:sp>
      <p:sp>
        <p:nvSpPr>
          <p:cNvPr id="4" name="Slide Number Placeholder 3"/>
          <p:cNvSpPr>
            <a:spLocks noGrp="1"/>
          </p:cNvSpPr>
          <p:nvPr>
            <p:ph type="sldNum" sz="quarter" idx="5"/>
          </p:nvPr>
        </p:nvSpPr>
        <p:spPr/>
        <p:txBody>
          <a:bodyPr/>
          <a:lstStyle/>
          <a:p>
            <a:fld id="{5AA0CD39-D32D-466F-83F4-6C74B61A26C9}" type="slidenum">
              <a:rPr lang="fr-FR" smtClean="0"/>
              <a:t>12</a:t>
            </a:fld>
            <a:endParaRPr lang="fr-FR"/>
          </a:p>
        </p:txBody>
      </p:sp>
    </p:spTree>
    <p:extLst>
      <p:ext uri="{BB962C8B-B14F-4D97-AF65-F5344CB8AC3E}">
        <p14:creationId xmlns:p14="http://schemas.microsoft.com/office/powerpoint/2010/main" val="1659347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FR" dirty="0"/>
              <a:t>onction d’optimisation</a:t>
            </a:r>
          </a:p>
        </p:txBody>
      </p:sp>
      <p:sp>
        <p:nvSpPr>
          <p:cNvPr id="4" name="Slide Number Placeholder 3"/>
          <p:cNvSpPr>
            <a:spLocks noGrp="1"/>
          </p:cNvSpPr>
          <p:nvPr>
            <p:ph type="sldNum" sz="quarter" idx="5"/>
          </p:nvPr>
        </p:nvSpPr>
        <p:spPr/>
        <p:txBody>
          <a:bodyPr/>
          <a:lstStyle/>
          <a:p>
            <a:fld id="{5AA0CD39-D32D-466F-83F4-6C74B61A26C9}" type="slidenum">
              <a:rPr lang="fr-FR" smtClean="0"/>
              <a:t>14</a:t>
            </a:fld>
            <a:endParaRPr lang="fr-FR"/>
          </a:p>
        </p:txBody>
      </p:sp>
    </p:spTree>
    <p:extLst>
      <p:ext uri="{BB962C8B-B14F-4D97-AF65-F5344CB8AC3E}">
        <p14:creationId xmlns:p14="http://schemas.microsoft.com/office/powerpoint/2010/main" val="1524890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FR" dirty="0"/>
              <a:t>mélioration continue : l’utilisateur live selectionne t-il les mots clés proposés ?</a:t>
            </a:r>
          </a:p>
          <a:p>
            <a:r>
              <a:rPr lang="en-FR" dirty="0"/>
              <a:t>Dictionnaire à la main</a:t>
            </a:r>
          </a:p>
        </p:txBody>
      </p:sp>
      <p:sp>
        <p:nvSpPr>
          <p:cNvPr id="4" name="Slide Number Placeholder 3"/>
          <p:cNvSpPr>
            <a:spLocks noGrp="1"/>
          </p:cNvSpPr>
          <p:nvPr>
            <p:ph type="sldNum" sz="quarter" idx="5"/>
          </p:nvPr>
        </p:nvSpPr>
        <p:spPr/>
        <p:txBody>
          <a:bodyPr/>
          <a:lstStyle/>
          <a:p>
            <a:fld id="{5AA0CD39-D32D-466F-83F4-6C74B61A26C9}" type="slidenum">
              <a:rPr lang="fr-FR" smtClean="0"/>
              <a:t>20</a:t>
            </a:fld>
            <a:endParaRPr lang="fr-FR"/>
          </a:p>
        </p:txBody>
      </p:sp>
    </p:spTree>
    <p:extLst>
      <p:ext uri="{BB962C8B-B14F-4D97-AF65-F5344CB8AC3E}">
        <p14:creationId xmlns:p14="http://schemas.microsoft.com/office/powerpoint/2010/main" val="2942246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5620962-0500-4BBF-BD79-A41A09726610}" type="datetimeFigureOut">
              <a:rPr lang="fr-FR" smtClean="0"/>
              <a:t>09/03/2022</a:t>
            </a:fld>
            <a:endParaRPr lang="fr-FR"/>
          </a:p>
        </p:txBody>
      </p:sp>
      <p:sp>
        <p:nvSpPr>
          <p:cNvPr id="5" name="Footer Placeholder 4"/>
          <p:cNvSpPr>
            <a:spLocks noGrp="1"/>
          </p:cNvSpPr>
          <p:nvPr>
            <p:ph type="ftr" sz="quarter" idx="11"/>
          </p:nvPr>
        </p:nvSpPr>
        <p:spPr>
          <a:xfrm>
            <a:off x="1876424" y="5410201"/>
            <a:ext cx="5124886" cy="365125"/>
          </a:xfrm>
        </p:spPr>
        <p:txBody>
          <a:bodyPr/>
          <a:lstStyle/>
          <a:p>
            <a:endParaRPr lang="fr-FR"/>
          </a:p>
        </p:txBody>
      </p:sp>
      <p:sp>
        <p:nvSpPr>
          <p:cNvPr id="6" name="Slide Number Placeholder 5"/>
          <p:cNvSpPr>
            <a:spLocks noGrp="1"/>
          </p:cNvSpPr>
          <p:nvPr>
            <p:ph type="sldNum" sz="quarter" idx="12"/>
          </p:nvPr>
        </p:nvSpPr>
        <p:spPr>
          <a:xfrm>
            <a:off x="9896911" y="5410199"/>
            <a:ext cx="771089" cy="365125"/>
          </a:xfrm>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3435543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3569778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3196140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03393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4250085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20962-0500-4BBF-BD79-A41A09726610}" type="datetimeFigureOut">
              <a:rPr lang="fr-FR" smtClean="0"/>
              <a:t>09/03/2022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3889796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20962-0500-4BBF-BD79-A41A09726610}" type="datetimeFigureOut">
              <a:rPr lang="fr-FR" smtClean="0"/>
              <a:t>09/03/2022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2855156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620962-0500-4BBF-BD79-A41A09726610}" type="datetimeFigureOut">
              <a:rPr lang="fr-FR" smtClean="0"/>
              <a:t>09/03/2022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1363896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620962-0500-4BBF-BD79-A41A09726610}" type="datetimeFigureOut">
              <a:rPr lang="fr-FR" smtClean="0"/>
              <a:t>09/03/2022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172693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620962-0500-4BBF-BD79-A41A09726610}" type="datetimeFigureOut">
              <a:rPr lang="fr-FR" smtClean="0"/>
              <a:t>09/03/2022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21539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620962-0500-4BBF-BD79-A41A09726610}" type="datetimeFigureOut">
              <a:rPr lang="fr-FR" smtClean="0"/>
              <a:t>09/03/2022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2648079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620962-0500-4BBF-BD79-A41A09726610}"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1542072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620962-0500-4BBF-BD79-A41A09726610}" type="datetimeFigureOut">
              <a:rPr lang="fr-FR" smtClean="0"/>
              <a:t>09/03/2022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231563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620962-0500-4BBF-BD79-A41A09726610}" type="datetimeFigureOut">
              <a:rPr lang="fr-FR" smtClean="0"/>
              <a:t>09/03/2022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155377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20962-0500-4BBF-BD79-A41A09726610}" type="datetimeFigureOut">
              <a:rPr lang="fr-FR" smtClean="0"/>
              <a:t>09/03/2022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3345667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412236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169265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620962-0500-4BBF-BD79-A41A09726610}" type="datetimeFigureOut">
              <a:rPr lang="fr-FR" smtClean="0"/>
              <a:t>09/03/2022</a:t>
            </a:fld>
            <a:endParaRPr lang="fr-F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63C2C7-EC44-49A0-8EFF-150285408C68}" type="slidenum">
              <a:rPr lang="fr-FR" smtClean="0"/>
              <a:t>‹#›</a:t>
            </a:fld>
            <a:endParaRPr lang="fr-FR"/>
          </a:p>
        </p:txBody>
      </p:sp>
    </p:spTree>
    <p:extLst>
      <p:ext uri="{BB962C8B-B14F-4D97-AF65-F5344CB8AC3E}">
        <p14:creationId xmlns:p14="http://schemas.microsoft.com/office/powerpoint/2010/main" val="120148534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https://miro.medium.com/max/1400/1*2zYNhLc522h0zftD1zDh2g.p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A560-BEE0-40F2-A929-1B8A69A2F2DF}"/>
              </a:ext>
            </a:extLst>
          </p:cNvPr>
          <p:cNvSpPr>
            <a:spLocks noGrp="1"/>
          </p:cNvSpPr>
          <p:nvPr>
            <p:ph type="ctrTitle"/>
          </p:nvPr>
        </p:nvSpPr>
        <p:spPr/>
        <p:txBody>
          <a:bodyPr/>
          <a:lstStyle/>
          <a:p>
            <a:r>
              <a:rPr lang="en-GB" b="1" dirty="0" err="1"/>
              <a:t>Catégorisez</a:t>
            </a:r>
            <a:r>
              <a:rPr lang="en-GB" b="1" dirty="0"/>
              <a:t> </a:t>
            </a:r>
            <a:r>
              <a:rPr lang="en-GB" b="1" dirty="0" err="1"/>
              <a:t>automatiquement</a:t>
            </a:r>
            <a:r>
              <a:rPr lang="en-GB" b="1" dirty="0"/>
              <a:t> des questions</a:t>
            </a:r>
          </a:p>
        </p:txBody>
      </p:sp>
      <p:sp>
        <p:nvSpPr>
          <p:cNvPr id="3" name="Subtitle 2">
            <a:extLst>
              <a:ext uri="{FF2B5EF4-FFF2-40B4-BE49-F238E27FC236}">
                <a16:creationId xmlns:a16="http://schemas.microsoft.com/office/drawing/2014/main" id="{75C833CA-401F-4BF9-B96C-CE478EB63611}"/>
              </a:ext>
            </a:extLst>
          </p:cNvPr>
          <p:cNvSpPr>
            <a:spLocks noGrp="1"/>
          </p:cNvSpPr>
          <p:nvPr>
            <p:ph type="subTitle" idx="1"/>
          </p:nvPr>
        </p:nvSpPr>
        <p:spPr/>
        <p:txBody>
          <a:bodyPr/>
          <a:lstStyle/>
          <a:p>
            <a:r>
              <a:rPr lang="fr-FR" dirty="0" err="1"/>
              <a:t>OpenClassrooms</a:t>
            </a:r>
            <a:r>
              <a:rPr lang="fr-FR" dirty="0"/>
              <a:t> - Ingénieur Machine Learning</a:t>
            </a:r>
          </a:p>
          <a:p>
            <a:r>
              <a:rPr lang="fr-FR" dirty="0"/>
              <a:t>Thibaud GROSJEAN - MARS 2022</a:t>
            </a:r>
          </a:p>
        </p:txBody>
      </p:sp>
    </p:spTree>
    <p:extLst>
      <p:ext uri="{BB962C8B-B14F-4D97-AF65-F5344CB8AC3E}">
        <p14:creationId xmlns:p14="http://schemas.microsoft.com/office/powerpoint/2010/main" val="3457318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4849-03E6-BB4B-BD7A-EDACCEEEE3D5}"/>
              </a:ext>
            </a:extLst>
          </p:cNvPr>
          <p:cNvSpPr>
            <a:spLocks noGrp="1"/>
          </p:cNvSpPr>
          <p:nvPr>
            <p:ph type="title"/>
          </p:nvPr>
        </p:nvSpPr>
        <p:spPr>
          <a:xfrm>
            <a:off x="8036041" y="618518"/>
            <a:ext cx="3281003" cy="1478570"/>
          </a:xfrm>
        </p:spPr>
        <p:txBody>
          <a:bodyPr anchor="b">
            <a:normAutofit/>
          </a:bodyPr>
          <a:lstStyle/>
          <a:p>
            <a:r>
              <a:rPr lang="en-FR" sz="2800"/>
              <a:t>Reduction dimensionnelle</a:t>
            </a:r>
          </a:p>
        </p:txBody>
      </p:sp>
      <p:sp>
        <p:nvSpPr>
          <p:cNvPr id="1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chart&#10;&#10;Description automatically generated">
            <a:extLst>
              <a:ext uri="{FF2B5EF4-FFF2-40B4-BE49-F238E27FC236}">
                <a16:creationId xmlns:a16="http://schemas.microsoft.com/office/drawing/2014/main" id="{EAD94ADD-D6E6-D143-9364-6B52081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546" y="1137621"/>
            <a:ext cx="5369265" cy="4577297"/>
          </a:xfrm>
          <a:prstGeom prst="rect">
            <a:avLst/>
          </a:prstGeom>
        </p:spPr>
      </p:pic>
      <p:sp>
        <p:nvSpPr>
          <p:cNvPr id="16" name="Content Placeholder 15">
            <a:extLst>
              <a:ext uri="{FF2B5EF4-FFF2-40B4-BE49-F238E27FC236}">
                <a16:creationId xmlns:a16="http://schemas.microsoft.com/office/drawing/2014/main" id="{EE2526A2-B75E-4E5F-A851-87A8220CA21B}"/>
              </a:ext>
            </a:extLst>
          </p:cNvPr>
          <p:cNvSpPr>
            <a:spLocks noGrp="1"/>
          </p:cNvSpPr>
          <p:nvPr>
            <p:ph idx="1"/>
          </p:nvPr>
        </p:nvSpPr>
        <p:spPr>
          <a:xfrm>
            <a:off x="8036041" y="2249487"/>
            <a:ext cx="3281004" cy="3541714"/>
          </a:xfrm>
        </p:spPr>
        <p:txBody>
          <a:bodyPr>
            <a:normAutofit/>
          </a:bodyPr>
          <a:lstStyle/>
          <a:p>
            <a:r>
              <a:rPr lang="en-US" sz="1800" dirty="0"/>
              <a:t>1250 variables</a:t>
            </a:r>
          </a:p>
          <a:p>
            <a:r>
              <a:rPr lang="en-US" sz="1800" dirty="0"/>
              <a:t>990 </a:t>
            </a:r>
            <a:r>
              <a:rPr lang="en-US" sz="1800" dirty="0" err="1"/>
              <a:t>composants</a:t>
            </a:r>
            <a:endParaRPr lang="en-US" sz="1800" dirty="0"/>
          </a:p>
          <a:p>
            <a:r>
              <a:rPr lang="en-US" sz="1800" dirty="0"/>
              <a:t>Variance </a:t>
            </a:r>
            <a:r>
              <a:rPr lang="en-US" sz="1800" dirty="0" err="1"/>
              <a:t>expliquée</a:t>
            </a:r>
            <a:r>
              <a:rPr lang="en-US" sz="1800" dirty="0"/>
              <a:t> : 96%</a:t>
            </a:r>
          </a:p>
        </p:txBody>
      </p:sp>
    </p:spTree>
    <p:extLst>
      <p:ext uri="{BB962C8B-B14F-4D97-AF65-F5344CB8AC3E}">
        <p14:creationId xmlns:p14="http://schemas.microsoft.com/office/powerpoint/2010/main" val="3417711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2F21D-FABE-EC47-B8E3-A3E3BAFC2187}"/>
              </a:ext>
            </a:extLst>
          </p:cNvPr>
          <p:cNvSpPr>
            <a:spLocks noGrp="1"/>
          </p:cNvSpPr>
          <p:nvPr>
            <p:ph type="title"/>
          </p:nvPr>
        </p:nvSpPr>
        <p:spPr/>
        <p:txBody>
          <a:bodyPr/>
          <a:lstStyle/>
          <a:p>
            <a:r>
              <a:rPr lang="en-FR" dirty="0"/>
              <a:t>Approche supevisée</a:t>
            </a:r>
          </a:p>
        </p:txBody>
      </p:sp>
      <p:sp>
        <p:nvSpPr>
          <p:cNvPr id="3" name="Content Placeholder 2">
            <a:extLst>
              <a:ext uri="{FF2B5EF4-FFF2-40B4-BE49-F238E27FC236}">
                <a16:creationId xmlns:a16="http://schemas.microsoft.com/office/drawing/2014/main" id="{1A0503A5-AEEB-7445-8929-DBC0FD3F8C65}"/>
              </a:ext>
            </a:extLst>
          </p:cNvPr>
          <p:cNvSpPr>
            <a:spLocks noGrp="1"/>
          </p:cNvSpPr>
          <p:nvPr>
            <p:ph idx="1"/>
          </p:nvPr>
        </p:nvSpPr>
        <p:spPr/>
        <p:txBody>
          <a:bodyPr/>
          <a:lstStyle/>
          <a:p>
            <a:r>
              <a:rPr lang="en-FR" dirty="0"/>
              <a:t>Utilisation de la stratégie </a:t>
            </a:r>
            <a:r>
              <a:rPr lang="en-FR" i="1" dirty="0"/>
              <a:t>OneVsRest </a:t>
            </a:r>
            <a:r>
              <a:rPr lang="en-FR" dirty="0"/>
              <a:t>(ou </a:t>
            </a:r>
            <a:r>
              <a:rPr lang="en-FR" i="1" dirty="0"/>
              <a:t>OneVsAll</a:t>
            </a:r>
            <a:r>
              <a:rPr lang="en-FR" dirty="0"/>
              <a:t>)</a:t>
            </a:r>
          </a:p>
          <a:p>
            <a:r>
              <a:rPr lang="en-FR" dirty="0"/>
              <a:t>Ainsi que de modèles habilités à la classification multiple</a:t>
            </a:r>
          </a:p>
        </p:txBody>
      </p:sp>
      <p:graphicFrame>
        <p:nvGraphicFramePr>
          <p:cNvPr id="5" name="Diagram 279">
            <a:extLst>
              <a:ext uri="{FF2B5EF4-FFF2-40B4-BE49-F238E27FC236}">
                <a16:creationId xmlns:a16="http://schemas.microsoft.com/office/drawing/2014/main" id="{33069D02-EC29-9441-99F4-367E52A75957}"/>
              </a:ext>
            </a:extLst>
          </p:cNvPr>
          <p:cNvGraphicFramePr>
            <a:graphicFrameLocks/>
          </p:cNvGraphicFramePr>
          <p:nvPr>
            <p:extLst>
              <p:ext uri="{D42A27DB-BD31-4B8C-83A1-F6EECF244321}">
                <p14:modId xmlns:p14="http://schemas.microsoft.com/office/powerpoint/2010/main" val="597427547"/>
              </p:ext>
            </p:extLst>
          </p:nvPr>
        </p:nvGraphicFramePr>
        <p:xfrm>
          <a:off x="2070497" y="3429000"/>
          <a:ext cx="8051005" cy="2878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712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0850-F20C-524A-8F96-40FBE0E23CC1}"/>
              </a:ext>
            </a:extLst>
          </p:cNvPr>
          <p:cNvSpPr>
            <a:spLocks noGrp="1"/>
          </p:cNvSpPr>
          <p:nvPr>
            <p:ph type="title"/>
          </p:nvPr>
        </p:nvSpPr>
        <p:spPr>
          <a:xfrm>
            <a:off x="8036041" y="618518"/>
            <a:ext cx="3281003" cy="1478570"/>
          </a:xfrm>
        </p:spPr>
        <p:txBody>
          <a:bodyPr anchor="b">
            <a:normAutofit/>
          </a:bodyPr>
          <a:lstStyle/>
          <a:p>
            <a:r>
              <a:rPr lang="en-FR" sz="2800"/>
              <a:t>Approche non supervisée</a:t>
            </a:r>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A8CC69B-3305-AE4D-AA2B-03A20C74ABD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18988" y="1821769"/>
            <a:ext cx="6112382" cy="3209001"/>
          </a:xfrm>
          <a:prstGeom prst="rect">
            <a:avLst/>
          </a:prstGeom>
          <a:solidFill>
            <a:schemeClr val="tx1"/>
          </a:solidFill>
        </p:spPr>
      </p:pic>
      <p:sp>
        <p:nvSpPr>
          <p:cNvPr id="3" name="Content Placeholder 2">
            <a:extLst>
              <a:ext uri="{FF2B5EF4-FFF2-40B4-BE49-F238E27FC236}">
                <a16:creationId xmlns:a16="http://schemas.microsoft.com/office/drawing/2014/main" id="{074A5C5C-B00F-254B-9862-57AD322BFCB8}"/>
              </a:ext>
            </a:extLst>
          </p:cNvPr>
          <p:cNvSpPr>
            <a:spLocks noGrp="1"/>
          </p:cNvSpPr>
          <p:nvPr>
            <p:ph idx="1"/>
          </p:nvPr>
        </p:nvSpPr>
        <p:spPr>
          <a:xfrm>
            <a:off x="8036041" y="2249487"/>
            <a:ext cx="3281004" cy="3541714"/>
          </a:xfrm>
        </p:spPr>
        <p:txBody>
          <a:bodyPr>
            <a:normAutofit/>
          </a:bodyPr>
          <a:lstStyle/>
          <a:p>
            <a:r>
              <a:rPr lang="en-FR" sz="1800" i="1" dirty="0"/>
              <a:t>LDA</a:t>
            </a:r>
            <a:r>
              <a:rPr lang="en-FR" sz="1800" dirty="0"/>
              <a:t> (</a:t>
            </a:r>
            <a:r>
              <a:rPr lang="en-GB" sz="1800" i="1" dirty="0"/>
              <a:t>Latent Dirichlet Allocation</a:t>
            </a:r>
            <a:r>
              <a:rPr lang="en-FR" sz="1800" b="1" i="1" dirty="0"/>
              <a:t>)</a:t>
            </a:r>
            <a:endParaRPr lang="en-GB" sz="1800" b="1" i="1" dirty="0"/>
          </a:p>
          <a:p>
            <a:r>
              <a:rPr lang="en-GB" sz="1800" dirty="0"/>
              <a:t>Utilisation du </a:t>
            </a:r>
            <a:r>
              <a:rPr lang="en-GB" sz="1800" dirty="0" err="1"/>
              <a:t>moteur</a:t>
            </a:r>
            <a:r>
              <a:rPr lang="en-GB" sz="1800" dirty="0"/>
              <a:t> </a:t>
            </a:r>
            <a:r>
              <a:rPr lang="en-GB" sz="1800" i="1" dirty="0" err="1"/>
              <a:t>Gensim</a:t>
            </a:r>
            <a:endParaRPr lang="en-GB" sz="1800" i="1" dirty="0"/>
          </a:p>
          <a:p>
            <a:r>
              <a:rPr lang="en-GB" sz="1800" dirty="0" err="1"/>
              <a:t>Génération</a:t>
            </a:r>
            <a:r>
              <a:rPr lang="en-GB" sz="1800" dirty="0"/>
              <a:t> de 250 </a:t>
            </a:r>
            <a:r>
              <a:rPr lang="en-GB" sz="1800" i="1" dirty="0"/>
              <a:t>topics</a:t>
            </a:r>
          </a:p>
          <a:p>
            <a:r>
              <a:rPr lang="en-GB" sz="1800" dirty="0"/>
              <a:t>Evaluation :</a:t>
            </a:r>
          </a:p>
          <a:p>
            <a:pPr lvl="1"/>
            <a:r>
              <a:rPr lang="en-GB" sz="1400" i="1" dirty="0"/>
              <a:t>Log perplexity</a:t>
            </a:r>
          </a:p>
          <a:p>
            <a:pPr lvl="1"/>
            <a:r>
              <a:rPr lang="en-GB" sz="1400" i="1" dirty="0"/>
              <a:t>Coherence</a:t>
            </a:r>
            <a:endParaRPr lang="en-GB" sz="1400" dirty="0"/>
          </a:p>
        </p:txBody>
      </p:sp>
    </p:spTree>
    <p:extLst>
      <p:ext uri="{BB962C8B-B14F-4D97-AF65-F5344CB8AC3E}">
        <p14:creationId xmlns:p14="http://schemas.microsoft.com/office/powerpoint/2010/main" val="2190281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EDD1-6856-4644-BA97-02AEAF865FF5}"/>
              </a:ext>
            </a:extLst>
          </p:cNvPr>
          <p:cNvSpPr>
            <a:spLocks noGrp="1"/>
          </p:cNvSpPr>
          <p:nvPr>
            <p:ph type="title"/>
          </p:nvPr>
        </p:nvSpPr>
        <p:spPr/>
        <p:txBody>
          <a:bodyPr/>
          <a:lstStyle/>
          <a:p>
            <a:r>
              <a:rPr lang="en-FR" dirty="0"/>
              <a:t>évaluation</a:t>
            </a:r>
          </a:p>
        </p:txBody>
      </p:sp>
      <p:sp>
        <p:nvSpPr>
          <p:cNvPr id="3" name="Content Placeholder 2">
            <a:extLst>
              <a:ext uri="{FF2B5EF4-FFF2-40B4-BE49-F238E27FC236}">
                <a16:creationId xmlns:a16="http://schemas.microsoft.com/office/drawing/2014/main" id="{8262B0C1-4910-0348-8CBB-4A026D006D15}"/>
              </a:ext>
            </a:extLst>
          </p:cNvPr>
          <p:cNvSpPr>
            <a:spLocks noGrp="1"/>
          </p:cNvSpPr>
          <p:nvPr>
            <p:ph idx="1"/>
          </p:nvPr>
        </p:nvSpPr>
        <p:spPr/>
        <p:txBody>
          <a:bodyPr/>
          <a:lstStyle/>
          <a:p>
            <a:endParaRPr lang="en-FR" dirty="0"/>
          </a:p>
        </p:txBody>
      </p:sp>
      <p:graphicFrame>
        <p:nvGraphicFramePr>
          <p:cNvPr id="5" name="Diagram 279">
            <a:extLst>
              <a:ext uri="{FF2B5EF4-FFF2-40B4-BE49-F238E27FC236}">
                <a16:creationId xmlns:a16="http://schemas.microsoft.com/office/drawing/2014/main" id="{7EA3B144-AA71-FB41-ACE0-BE631BA1291F}"/>
              </a:ext>
            </a:extLst>
          </p:cNvPr>
          <p:cNvGraphicFramePr>
            <a:graphicFrameLocks/>
          </p:cNvGraphicFramePr>
          <p:nvPr>
            <p:extLst>
              <p:ext uri="{D42A27DB-BD31-4B8C-83A1-F6EECF244321}">
                <p14:modId xmlns:p14="http://schemas.microsoft.com/office/powerpoint/2010/main" val="233555122"/>
              </p:ext>
            </p:extLst>
          </p:nvPr>
        </p:nvGraphicFramePr>
        <p:xfrm>
          <a:off x="2068908" y="2249487"/>
          <a:ext cx="8051005" cy="2878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03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5B81-4B5C-F941-AC07-691016F769C3}"/>
              </a:ext>
            </a:extLst>
          </p:cNvPr>
          <p:cNvSpPr>
            <a:spLocks noGrp="1"/>
          </p:cNvSpPr>
          <p:nvPr>
            <p:ph type="title"/>
          </p:nvPr>
        </p:nvSpPr>
        <p:spPr/>
        <p:txBody>
          <a:bodyPr/>
          <a:lstStyle/>
          <a:p>
            <a:r>
              <a:rPr lang="en-FR" dirty="0"/>
              <a:t>Selection des prédictions</a:t>
            </a:r>
          </a:p>
        </p:txBody>
      </p:sp>
      <p:sp>
        <p:nvSpPr>
          <p:cNvPr id="3" name="Content Placeholder 2">
            <a:extLst>
              <a:ext uri="{FF2B5EF4-FFF2-40B4-BE49-F238E27FC236}">
                <a16:creationId xmlns:a16="http://schemas.microsoft.com/office/drawing/2014/main" id="{29609132-7918-6546-AB15-EEBAD886532F}"/>
              </a:ext>
            </a:extLst>
          </p:cNvPr>
          <p:cNvSpPr>
            <a:spLocks noGrp="1"/>
          </p:cNvSpPr>
          <p:nvPr>
            <p:ph idx="1"/>
          </p:nvPr>
        </p:nvSpPr>
        <p:spPr/>
        <p:txBody>
          <a:bodyPr/>
          <a:lstStyle/>
          <a:p>
            <a:r>
              <a:rPr lang="en-FR" dirty="0"/>
              <a:t>Par défaut, les modèles ne retournent que les prédictions dont la probabilité est supérieure à 0.5 (méthode </a:t>
            </a:r>
            <a:r>
              <a:rPr lang="en-FR" i="1" dirty="0"/>
              <a:t>predict</a:t>
            </a:r>
            <a:r>
              <a:rPr lang="en-FR" dirty="0"/>
              <a:t>)</a:t>
            </a:r>
          </a:p>
          <a:p>
            <a:r>
              <a:rPr lang="en-FR" dirty="0"/>
              <a:t>Stratégies de filtrage </a:t>
            </a:r>
            <a:r>
              <a:rPr lang="en-FR" i="1" dirty="0"/>
              <a:t>(predict_proba</a:t>
            </a:r>
            <a:r>
              <a:rPr lang="en-FR" dirty="0"/>
              <a:t>)</a:t>
            </a:r>
            <a:r>
              <a:rPr lang="en-FR" i="1" dirty="0"/>
              <a:t>:</a:t>
            </a:r>
          </a:p>
          <a:p>
            <a:pPr lvl="1"/>
            <a:r>
              <a:rPr lang="en-FR" dirty="0"/>
              <a:t>Selection des 5 prédictions présentant les probabilités les plus élevées (</a:t>
            </a:r>
            <a:r>
              <a:rPr lang="en-FR" i="1" dirty="0"/>
              <a:t>_5)</a:t>
            </a:r>
            <a:endParaRPr lang="en-FR" dirty="0"/>
          </a:p>
        </p:txBody>
      </p:sp>
    </p:spTree>
    <p:extLst>
      <p:ext uri="{BB962C8B-B14F-4D97-AF65-F5344CB8AC3E}">
        <p14:creationId xmlns:p14="http://schemas.microsoft.com/office/powerpoint/2010/main" val="3905268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774F6-D2BF-2F4E-AC20-59307C08E68B}"/>
              </a:ext>
            </a:extLst>
          </p:cNvPr>
          <p:cNvSpPr>
            <a:spLocks noGrp="1"/>
          </p:cNvSpPr>
          <p:nvPr>
            <p:ph type="title"/>
          </p:nvPr>
        </p:nvSpPr>
        <p:spPr/>
        <p:txBody>
          <a:bodyPr/>
          <a:lstStyle/>
          <a:p>
            <a:r>
              <a:rPr lang="en-FR" dirty="0"/>
              <a:t>Tableau recapitulatif des performances</a:t>
            </a:r>
          </a:p>
        </p:txBody>
      </p:sp>
      <p:pic>
        <p:nvPicPr>
          <p:cNvPr id="6" name="Content Placeholder 5" descr="Table&#10;&#10;Description automatically generated">
            <a:extLst>
              <a:ext uri="{FF2B5EF4-FFF2-40B4-BE49-F238E27FC236}">
                <a16:creationId xmlns:a16="http://schemas.microsoft.com/office/drawing/2014/main" id="{1930E994-644B-9349-BF10-EF1500971A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502679"/>
            <a:ext cx="9906000" cy="3035330"/>
          </a:xfrm>
        </p:spPr>
      </p:pic>
    </p:spTree>
    <p:extLst>
      <p:ext uri="{BB962C8B-B14F-4D97-AF65-F5344CB8AC3E}">
        <p14:creationId xmlns:p14="http://schemas.microsoft.com/office/powerpoint/2010/main" val="353405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8C5-6951-4747-B784-2C465B2259BA}"/>
              </a:ext>
            </a:extLst>
          </p:cNvPr>
          <p:cNvSpPr>
            <a:spLocks noGrp="1"/>
          </p:cNvSpPr>
          <p:nvPr>
            <p:ph type="title"/>
          </p:nvPr>
        </p:nvSpPr>
        <p:spPr/>
        <p:txBody>
          <a:bodyPr/>
          <a:lstStyle/>
          <a:p>
            <a:r>
              <a:rPr lang="fr-FR" dirty="0"/>
              <a:t>Exemples de Prédictions</a:t>
            </a:r>
            <a:endParaRPr lang="en-FR" dirty="0"/>
          </a:p>
        </p:txBody>
      </p:sp>
      <p:sp>
        <p:nvSpPr>
          <p:cNvPr id="3" name="Content Placeholder 2">
            <a:extLst>
              <a:ext uri="{FF2B5EF4-FFF2-40B4-BE49-F238E27FC236}">
                <a16:creationId xmlns:a16="http://schemas.microsoft.com/office/drawing/2014/main" id="{67E44407-A700-A945-B5B1-3C15FDE94A74}"/>
              </a:ext>
            </a:extLst>
          </p:cNvPr>
          <p:cNvSpPr>
            <a:spLocks noGrp="1"/>
          </p:cNvSpPr>
          <p:nvPr>
            <p:ph idx="1"/>
          </p:nvPr>
        </p:nvSpPr>
        <p:spPr/>
        <p:txBody>
          <a:bodyPr>
            <a:normAutofit lnSpcReduction="10000"/>
          </a:bodyPr>
          <a:lstStyle/>
          <a:p>
            <a:r>
              <a:rPr lang="en-GB" dirty="0"/>
              <a:t>Title raw: </a:t>
            </a:r>
            <a:r>
              <a:rPr lang="en-GB" i="1" dirty="0"/>
              <a:t>Turn off grammar correction in a </a:t>
            </a:r>
            <a:r>
              <a:rPr lang="en-GB" i="1" dirty="0" err="1"/>
              <a:t>contenteditable</a:t>
            </a:r>
            <a:r>
              <a:rPr lang="en-GB" i="1" dirty="0"/>
              <a:t> div in </a:t>
            </a:r>
            <a:r>
              <a:rPr lang="en-GB" i="1" dirty="0" err="1"/>
              <a:t>FireFox</a:t>
            </a:r>
            <a:endParaRPr lang="en-GB" i="1" dirty="0"/>
          </a:p>
          <a:p>
            <a:r>
              <a:rPr lang="en-GB" dirty="0"/>
              <a:t>Body tokens: </a:t>
            </a:r>
            <a:r>
              <a:rPr lang="en-GB" i="1" dirty="0"/>
              <a:t>['div', 'text', '</a:t>
            </a:r>
            <a:r>
              <a:rPr lang="en-GB" i="1" dirty="0" err="1"/>
              <a:t>firefox</a:t>
            </a:r>
            <a:r>
              <a:rPr lang="en-GB" i="1" dirty="0"/>
              <a:t>', 'kind', 'grammar', 'correction', 'text', 'marking', 'turn', 'turn', 'marking', '</a:t>
            </a:r>
            <a:r>
              <a:rPr lang="en-GB" i="1" dirty="0" err="1"/>
              <a:t>firefox</a:t>
            </a:r>
            <a:r>
              <a:rPr lang="en-GB" i="1" dirty="0"/>
              <a:t>', '</a:t>
            </a:r>
            <a:r>
              <a:rPr lang="en-GB" i="1" dirty="0" err="1"/>
              <a:t>jsfiddle</a:t>
            </a:r>
            <a:r>
              <a:rPr lang="en-GB" i="1" dirty="0"/>
              <a:t>', 'http', '//</a:t>
            </a:r>
            <a:r>
              <a:rPr lang="en-GB" i="1" dirty="0" err="1"/>
              <a:t>jsfiddle.net</a:t>
            </a:r>
            <a:r>
              <a:rPr lang="en-GB" i="1" dirty="0"/>
              <a:t>/26jkw/’] </a:t>
            </a:r>
          </a:p>
          <a:p>
            <a:r>
              <a:rPr lang="en-GB" dirty="0"/>
              <a:t>Tags tokens</a:t>
            </a:r>
            <a:r>
              <a:rPr lang="en-GB" i="1" dirty="0"/>
              <a:t>: ['</a:t>
            </a:r>
            <a:r>
              <a:rPr lang="en-GB" i="1" dirty="0" err="1"/>
              <a:t>javascript</a:t>
            </a:r>
            <a:r>
              <a:rPr lang="en-GB" i="1" dirty="0"/>
              <a:t>', 'html', '</a:t>
            </a:r>
            <a:r>
              <a:rPr lang="en-GB" i="1" dirty="0" err="1"/>
              <a:t>firefox</a:t>
            </a:r>
            <a:r>
              <a:rPr lang="en-GB" i="1" dirty="0"/>
              <a:t>', 'text', '</a:t>
            </a:r>
            <a:r>
              <a:rPr lang="en-GB" i="1" dirty="0" err="1"/>
              <a:t>contenteditable</a:t>
            </a:r>
            <a:r>
              <a:rPr lang="en-GB" i="1" dirty="0"/>
              <a:t>’]</a:t>
            </a:r>
          </a:p>
          <a:p>
            <a:r>
              <a:rPr lang="en-GB" dirty="0"/>
              <a:t>Supervised tags tokens: </a:t>
            </a:r>
            <a:r>
              <a:rPr lang="en-GB" i="1" dirty="0"/>
              <a:t>['</a:t>
            </a:r>
            <a:r>
              <a:rPr lang="en-GB" i="1" dirty="0" err="1"/>
              <a:t>firefox</a:t>
            </a:r>
            <a:r>
              <a:rPr lang="en-GB" i="1" dirty="0"/>
              <a:t>', 'text', '</a:t>
            </a:r>
            <a:r>
              <a:rPr lang="en-GB" i="1" dirty="0" err="1"/>
              <a:t>.net</a:t>
            </a:r>
            <a:r>
              <a:rPr lang="en-GB" i="1" dirty="0"/>
              <a:t>', 'html', '</a:t>
            </a:r>
            <a:r>
              <a:rPr lang="en-GB" i="1" dirty="0" err="1"/>
              <a:t>javascript</a:t>
            </a:r>
            <a:r>
              <a:rPr lang="en-GB" i="1" dirty="0"/>
              <a:t>']</a:t>
            </a:r>
          </a:p>
          <a:p>
            <a:r>
              <a:rPr lang="en-GB" dirty="0"/>
              <a:t>Unsupervised tags tokens: </a:t>
            </a:r>
            <a:r>
              <a:rPr lang="en-GB" i="1" dirty="0"/>
              <a:t>['object', 'time', 'file', 'function', 'database’]</a:t>
            </a:r>
          </a:p>
        </p:txBody>
      </p:sp>
    </p:spTree>
    <p:extLst>
      <p:ext uri="{BB962C8B-B14F-4D97-AF65-F5344CB8AC3E}">
        <p14:creationId xmlns:p14="http://schemas.microsoft.com/office/powerpoint/2010/main" val="3157356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6486-24A9-3E40-B862-3FE107C9D267}"/>
              </a:ext>
            </a:extLst>
          </p:cNvPr>
          <p:cNvSpPr>
            <a:spLocks noGrp="1"/>
          </p:cNvSpPr>
          <p:nvPr>
            <p:ph type="title"/>
          </p:nvPr>
        </p:nvSpPr>
        <p:spPr/>
        <p:txBody>
          <a:bodyPr/>
          <a:lstStyle/>
          <a:p>
            <a:r>
              <a:rPr lang="fr-FR" dirty="0"/>
              <a:t>Exemples de Prédictions</a:t>
            </a:r>
            <a:endParaRPr lang="en-FR" dirty="0"/>
          </a:p>
        </p:txBody>
      </p:sp>
      <p:sp>
        <p:nvSpPr>
          <p:cNvPr id="3" name="Content Placeholder 2">
            <a:extLst>
              <a:ext uri="{FF2B5EF4-FFF2-40B4-BE49-F238E27FC236}">
                <a16:creationId xmlns:a16="http://schemas.microsoft.com/office/drawing/2014/main" id="{261B517C-8985-1C4E-A3C3-3EEFB8C534FB}"/>
              </a:ext>
            </a:extLst>
          </p:cNvPr>
          <p:cNvSpPr>
            <a:spLocks noGrp="1"/>
          </p:cNvSpPr>
          <p:nvPr>
            <p:ph idx="1"/>
          </p:nvPr>
        </p:nvSpPr>
        <p:spPr/>
        <p:txBody>
          <a:bodyPr>
            <a:normAutofit fontScale="85000" lnSpcReduction="20000"/>
          </a:bodyPr>
          <a:lstStyle/>
          <a:p>
            <a:r>
              <a:rPr lang="en-GB" dirty="0"/>
              <a:t>Title raw: </a:t>
            </a:r>
            <a:r>
              <a:rPr lang="en-GB" i="1" dirty="0"/>
              <a:t>How can I make my AES encryption identical between Java and Objective-C (iPhone)? </a:t>
            </a:r>
          </a:p>
          <a:p>
            <a:r>
              <a:rPr lang="en-GB" dirty="0"/>
              <a:t>Body tokens: </a:t>
            </a:r>
            <a:r>
              <a:rPr lang="en-GB" i="1" dirty="0"/>
              <a:t>['string', 'string', 'java', '</a:t>
            </a:r>
            <a:r>
              <a:rPr lang="en-GB" i="1" dirty="0" err="1"/>
              <a:t>aes</a:t>
            </a:r>
            <a:r>
              <a:rPr lang="en-GB" i="1" dirty="0"/>
              <a:t>', 'issue', 'part', 'result', 'point', 'hence', 'decode', 'result', 'java', '</a:t>
            </a:r>
            <a:r>
              <a:rPr lang="en-GB" i="1" dirty="0" err="1"/>
              <a:t>iphone</a:t>
            </a:r>
            <a:r>
              <a:rPr lang="en-GB" i="1" dirty="0"/>
              <a:t>', 'source', 'string', 'nonsense', 'know', 'key', 'code', 'encrypt', 'note', 'category', 'method', 'object', 'byte', 'data', 'encrypt', 'java', 'encryption', 'code', 'hex', 'output', 'code', 'java', 'output', 'see', 'everything', 'setting', 'work', '</a:t>
            </a:r>
            <a:r>
              <a:rPr lang="en-GB" i="1" dirty="0" err="1"/>
              <a:t>ecb</a:t>
            </a:r>
            <a:r>
              <a:rPr lang="en-GB" i="1" dirty="0"/>
              <a:t>', '</a:t>
            </a:r>
            <a:r>
              <a:rPr lang="en-GB" i="1" dirty="0" err="1"/>
              <a:t>cbc</a:t>
            </a:r>
            <a:r>
              <a:rPr lang="en-GB" i="1" dirty="0"/>
              <a:t>', 'side', 'effect', 'anyone', 'help', 'please', '....’] </a:t>
            </a:r>
          </a:p>
          <a:p>
            <a:r>
              <a:rPr lang="en-GB" dirty="0"/>
              <a:t>Tags tokens: </a:t>
            </a:r>
            <a:r>
              <a:rPr lang="en-GB" i="1" dirty="0"/>
              <a:t>['java', '</a:t>
            </a:r>
            <a:r>
              <a:rPr lang="en-GB" i="1" dirty="0" err="1"/>
              <a:t>iphone</a:t>
            </a:r>
            <a:r>
              <a:rPr lang="en-GB" i="1" dirty="0"/>
              <a:t>', 'objective-c', 'encryption', '</a:t>
            </a:r>
            <a:r>
              <a:rPr lang="en-GB" i="1" dirty="0" err="1"/>
              <a:t>aes</a:t>
            </a:r>
            <a:r>
              <a:rPr lang="en-GB" i="1" dirty="0"/>
              <a:t>’] </a:t>
            </a:r>
          </a:p>
          <a:p>
            <a:r>
              <a:rPr lang="en-GB" dirty="0"/>
              <a:t>Supervised tags tokens: </a:t>
            </a:r>
            <a:r>
              <a:rPr lang="en-GB" i="1" dirty="0"/>
              <a:t>['java', 'encryption', 'string', '</a:t>
            </a:r>
            <a:r>
              <a:rPr lang="en-GB" i="1" dirty="0" err="1"/>
              <a:t>iphone</a:t>
            </a:r>
            <a:r>
              <a:rPr lang="en-GB" i="1" dirty="0"/>
              <a:t>', 'object']</a:t>
            </a:r>
          </a:p>
          <a:p>
            <a:r>
              <a:rPr lang="en-GB" dirty="0"/>
              <a:t>Unsupervised tags tokens: </a:t>
            </a:r>
            <a:r>
              <a:rPr lang="en-GB" i="1" dirty="0"/>
              <a:t>['time', 'class', 'object', 'database', 'file']</a:t>
            </a:r>
            <a:endParaRPr lang="en-FR" i="1" dirty="0"/>
          </a:p>
        </p:txBody>
      </p:sp>
    </p:spTree>
    <p:extLst>
      <p:ext uri="{BB962C8B-B14F-4D97-AF65-F5344CB8AC3E}">
        <p14:creationId xmlns:p14="http://schemas.microsoft.com/office/powerpoint/2010/main" val="2127560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6FA5-74CE-4A40-956B-922A34F15958}"/>
              </a:ext>
            </a:extLst>
          </p:cNvPr>
          <p:cNvSpPr>
            <a:spLocks noGrp="1"/>
          </p:cNvSpPr>
          <p:nvPr>
            <p:ph type="title"/>
          </p:nvPr>
        </p:nvSpPr>
        <p:spPr>
          <a:xfrm>
            <a:off x="8036041" y="618518"/>
            <a:ext cx="3281003" cy="1478570"/>
          </a:xfrm>
        </p:spPr>
        <p:txBody>
          <a:bodyPr anchor="b">
            <a:normAutofit/>
          </a:bodyPr>
          <a:lstStyle/>
          <a:p>
            <a:r>
              <a:rPr lang="en-FR" sz="2800"/>
              <a:t>Algorithme retenu</a:t>
            </a:r>
          </a:p>
        </p:txBody>
      </p:sp>
      <p:sp>
        <p:nvSpPr>
          <p:cNvPr id="70"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9" name="Picture 10">
            <a:extLst>
              <a:ext uri="{FF2B5EF4-FFF2-40B4-BE49-F238E27FC236}">
                <a16:creationId xmlns:a16="http://schemas.microsoft.com/office/drawing/2014/main" id="{8CBA3BE2-2CA1-9442-9D60-0059FB34EAC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1123647" y="1137621"/>
            <a:ext cx="6103063" cy="457729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34DCA96-AAA5-1E4B-A3C5-D2519A7DB8DC}"/>
              </a:ext>
            </a:extLst>
          </p:cNvPr>
          <p:cNvSpPr>
            <a:spLocks noGrp="1"/>
          </p:cNvSpPr>
          <p:nvPr>
            <p:ph idx="1"/>
          </p:nvPr>
        </p:nvSpPr>
        <p:spPr>
          <a:xfrm>
            <a:off x="8036041" y="2249487"/>
            <a:ext cx="3281004" cy="3541714"/>
          </a:xfrm>
        </p:spPr>
        <p:txBody>
          <a:bodyPr>
            <a:normAutofit/>
          </a:bodyPr>
          <a:lstStyle/>
          <a:p>
            <a:r>
              <a:rPr lang="en-FR" sz="1800" i="1" dirty="0"/>
              <a:t>KNN</a:t>
            </a:r>
            <a:r>
              <a:rPr lang="en-FR" sz="1800" dirty="0"/>
              <a:t> (K Nearest Neighbors)</a:t>
            </a:r>
          </a:p>
          <a:p>
            <a:r>
              <a:rPr lang="en-GB" sz="1800" i="1" dirty="0"/>
              <a:t>n</a:t>
            </a:r>
            <a:r>
              <a:rPr lang="en-FR" sz="1800" i="1" dirty="0"/>
              <a:t>_neighbors : 25</a:t>
            </a:r>
          </a:p>
          <a:p>
            <a:r>
              <a:rPr lang="en-GB" sz="1800" i="1" dirty="0"/>
              <a:t>l</a:t>
            </a:r>
            <a:r>
              <a:rPr lang="en-FR" sz="1800" i="1" dirty="0"/>
              <a:t>eaf_size : 90</a:t>
            </a:r>
          </a:p>
          <a:p>
            <a:r>
              <a:rPr lang="en-GB" sz="1800" i="1" dirty="0"/>
              <a:t>metric : ‘</a:t>
            </a:r>
            <a:r>
              <a:rPr lang="en-GB" sz="1800" i="1" dirty="0" err="1"/>
              <a:t>euclidean</a:t>
            </a:r>
            <a:r>
              <a:rPr lang="en-GB" sz="1800" i="1" dirty="0"/>
              <a:t>’</a:t>
            </a:r>
            <a:endParaRPr lang="en-FR" sz="1800" i="1" dirty="0"/>
          </a:p>
        </p:txBody>
      </p:sp>
      <p:sp>
        <p:nvSpPr>
          <p:cNvPr id="4" name="Rectangle 2">
            <a:extLst>
              <a:ext uri="{FF2B5EF4-FFF2-40B4-BE49-F238E27FC236}">
                <a16:creationId xmlns:a16="http://schemas.microsoft.com/office/drawing/2014/main" id="{CC7B13E7-7464-8944-9676-3D55E85F3EE3}"/>
              </a:ext>
            </a:extLst>
          </p:cNvPr>
          <p:cNvSpPr>
            <a:spLocks noChangeArrowheads="1"/>
          </p:cNvSpPr>
          <p:nvPr/>
        </p:nvSpPr>
        <p:spPr bwMode="auto">
          <a:xfrm>
            <a:off x="5056909" y="1928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FR"/>
          </a:p>
        </p:txBody>
      </p:sp>
    </p:spTree>
    <p:extLst>
      <p:ext uri="{BB962C8B-B14F-4D97-AF65-F5344CB8AC3E}">
        <p14:creationId xmlns:p14="http://schemas.microsoft.com/office/powerpoint/2010/main" val="399407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87A3-80C6-A04C-B6B2-6C0988C92405}"/>
              </a:ext>
            </a:extLst>
          </p:cNvPr>
          <p:cNvSpPr>
            <a:spLocks noGrp="1"/>
          </p:cNvSpPr>
          <p:nvPr>
            <p:ph type="title"/>
          </p:nvPr>
        </p:nvSpPr>
        <p:spPr/>
        <p:txBody>
          <a:bodyPr/>
          <a:lstStyle/>
          <a:p>
            <a:r>
              <a:rPr lang="en-FR" dirty="0"/>
              <a:t>Mise en place de l’API</a:t>
            </a:r>
          </a:p>
        </p:txBody>
      </p:sp>
      <p:sp>
        <p:nvSpPr>
          <p:cNvPr id="3" name="Content Placeholder 2">
            <a:extLst>
              <a:ext uri="{FF2B5EF4-FFF2-40B4-BE49-F238E27FC236}">
                <a16:creationId xmlns:a16="http://schemas.microsoft.com/office/drawing/2014/main" id="{EC0C9B23-4F87-614E-8150-2033B0122E01}"/>
              </a:ext>
            </a:extLst>
          </p:cNvPr>
          <p:cNvSpPr>
            <a:spLocks noGrp="1"/>
          </p:cNvSpPr>
          <p:nvPr>
            <p:ph idx="1"/>
          </p:nvPr>
        </p:nvSpPr>
        <p:spPr/>
        <p:txBody>
          <a:bodyPr/>
          <a:lstStyle/>
          <a:p>
            <a:r>
              <a:rPr lang="en-FR" dirty="0"/>
              <a:t>Heroku	</a:t>
            </a:r>
          </a:p>
          <a:p>
            <a:r>
              <a:rPr lang="en-FR" dirty="0"/>
              <a:t>Fast Api</a:t>
            </a:r>
          </a:p>
          <a:p>
            <a:r>
              <a:rPr lang="en-FR" dirty="0"/>
              <a:t>Curl</a:t>
            </a:r>
          </a:p>
        </p:txBody>
      </p:sp>
      <p:sp>
        <p:nvSpPr>
          <p:cNvPr id="4" name="Rectangle 3">
            <a:extLst>
              <a:ext uri="{FF2B5EF4-FFF2-40B4-BE49-F238E27FC236}">
                <a16:creationId xmlns:a16="http://schemas.microsoft.com/office/drawing/2014/main" id="{DD855BC6-CBA8-9F40-988D-1E7104D346E4}"/>
              </a:ext>
            </a:extLst>
          </p:cNvPr>
          <p:cNvSpPr/>
          <p:nvPr/>
        </p:nvSpPr>
        <p:spPr>
          <a:xfrm>
            <a:off x="4118811" y="2823162"/>
            <a:ext cx="7239000" cy="3416320"/>
          </a:xfrm>
          <a:prstGeom prst="rect">
            <a:avLst/>
          </a:prstGeom>
        </p:spPr>
        <p:txBody>
          <a:bodyPr wrap="square">
            <a:spAutoFit/>
          </a:bodyPr>
          <a:lstStyle/>
          <a:p>
            <a:r>
              <a:rPr lang="en-FR" dirty="0"/>
              <a:t>curl </a:t>
            </a:r>
          </a:p>
          <a:p>
            <a:r>
              <a:rPr lang="en-FR" dirty="0"/>
              <a:t>--header "Content-Type: application/json" </a:t>
            </a:r>
          </a:p>
          <a:p>
            <a:r>
              <a:rPr lang="en-FR" dirty="0"/>
              <a:t>--data ‘{</a:t>
            </a:r>
          </a:p>
          <a:p>
            <a:r>
              <a:rPr lang="en-FR" dirty="0"/>
              <a:t>	"title":"Getting perforce CL using shell script", </a:t>
            </a:r>
          </a:p>
          <a:p>
            <a:r>
              <a:rPr lang="en-FR" dirty="0"/>
              <a:t>	"body":"Working on an 	assignment to have a duel play out amongst 	three players with varying 	accuracy and needs them to shoot in 	order. Aaron has an accuracy of 	1/3, Bob has an accuracy of 1/2, 	and Charlie never misses. A duel s	hould loop until one is left standing. 	Here is my code so far and it only 	ever causes the first two players to 	miss and Charlie wins even when the 	random number generator s	hould constitute a hit."}’ </a:t>
            </a:r>
          </a:p>
          <a:p>
            <a:r>
              <a:rPr lang="en-FR" dirty="0"/>
              <a:t>--request POST https://stackoverflow-questions.herokuapp.com/predict</a:t>
            </a:r>
          </a:p>
        </p:txBody>
      </p:sp>
    </p:spTree>
    <p:extLst>
      <p:ext uri="{BB962C8B-B14F-4D97-AF65-F5344CB8AC3E}">
        <p14:creationId xmlns:p14="http://schemas.microsoft.com/office/powerpoint/2010/main" val="232533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30C6-1248-DB48-8CB8-8124E4A7DADC}"/>
              </a:ext>
            </a:extLst>
          </p:cNvPr>
          <p:cNvSpPr>
            <a:spLocks noGrp="1"/>
          </p:cNvSpPr>
          <p:nvPr>
            <p:ph type="title"/>
          </p:nvPr>
        </p:nvSpPr>
        <p:spPr/>
        <p:txBody>
          <a:bodyPr/>
          <a:lstStyle/>
          <a:p>
            <a:r>
              <a:rPr lang="en-FR" dirty="0"/>
              <a:t>Présentation du projet</a:t>
            </a:r>
          </a:p>
        </p:txBody>
      </p:sp>
      <p:sp>
        <p:nvSpPr>
          <p:cNvPr id="3" name="Content Placeholder 2">
            <a:extLst>
              <a:ext uri="{FF2B5EF4-FFF2-40B4-BE49-F238E27FC236}">
                <a16:creationId xmlns:a16="http://schemas.microsoft.com/office/drawing/2014/main" id="{BAA5F9B2-0EE3-E54A-911D-8B40BE193D8A}"/>
              </a:ext>
            </a:extLst>
          </p:cNvPr>
          <p:cNvSpPr>
            <a:spLocks noGrp="1"/>
          </p:cNvSpPr>
          <p:nvPr>
            <p:ph idx="1"/>
          </p:nvPr>
        </p:nvSpPr>
        <p:spPr/>
        <p:txBody>
          <a:bodyPr/>
          <a:lstStyle/>
          <a:p>
            <a:r>
              <a:rPr lang="en-FR" i="1" dirty="0"/>
              <a:t>StackOverflow</a:t>
            </a:r>
            <a:r>
              <a:rPr lang="en-FR" dirty="0"/>
              <a:t>, plateforme de </a:t>
            </a:r>
            <a:r>
              <a:rPr lang="en-FR" i="1" dirty="0"/>
              <a:t>Q&amp;A </a:t>
            </a:r>
            <a:r>
              <a:rPr lang="en-FR" dirty="0"/>
              <a:t>pour la programmation</a:t>
            </a:r>
          </a:p>
          <a:p>
            <a:pPr lvl="1"/>
            <a:r>
              <a:rPr lang="en-FR" dirty="0"/>
              <a:t>Créée en 2008 par </a:t>
            </a:r>
            <a:r>
              <a:rPr lang="fr-FR" dirty="0"/>
              <a:t>Jeff Atwood</a:t>
            </a:r>
            <a:endParaRPr lang="en-FR" dirty="0"/>
          </a:p>
          <a:p>
            <a:pPr lvl="1"/>
            <a:r>
              <a:rPr lang="en-FR" dirty="0"/>
              <a:t>Système de réputation</a:t>
            </a:r>
          </a:p>
          <a:p>
            <a:pPr lvl="1"/>
            <a:r>
              <a:rPr lang="en-FR" dirty="0"/>
              <a:t>Système de vote</a:t>
            </a:r>
          </a:p>
          <a:p>
            <a:r>
              <a:rPr lang="en-FR" dirty="0"/>
              <a:t>Objectifs : </a:t>
            </a:r>
          </a:p>
          <a:p>
            <a:pPr lvl="1"/>
            <a:r>
              <a:rPr lang="en-FR" dirty="0"/>
              <a:t>Système de suggestion de tags</a:t>
            </a:r>
          </a:p>
          <a:p>
            <a:pPr lvl="1"/>
            <a:r>
              <a:rPr lang="en-FR" dirty="0"/>
              <a:t>Déploiement d’une API de prédiction</a:t>
            </a:r>
          </a:p>
        </p:txBody>
      </p:sp>
    </p:spTree>
    <p:extLst>
      <p:ext uri="{BB962C8B-B14F-4D97-AF65-F5344CB8AC3E}">
        <p14:creationId xmlns:p14="http://schemas.microsoft.com/office/powerpoint/2010/main" val="3046112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6ED0-E0EE-4447-B92F-83A61AB6D17B}"/>
              </a:ext>
            </a:extLst>
          </p:cNvPr>
          <p:cNvSpPr>
            <a:spLocks noGrp="1"/>
          </p:cNvSpPr>
          <p:nvPr>
            <p:ph type="title"/>
          </p:nvPr>
        </p:nvSpPr>
        <p:spPr/>
        <p:txBody>
          <a:bodyPr/>
          <a:lstStyle/>
          <a:p>
            <a:r>
              <a:rPr lang="en-FR" dirty="0"/>
              <a:t>Conclusion</a:t>
            </a:r>
          </a:p>
        </p:txBody>
      </p:sp>
      <p:sp>
        <p:nvSpPr>
          <p:cNvPr id="3" name="Content Placeholder 2">
            <a:extLst>
              <a:ext uri="{FF2B5EF4-FFF2-40B4-BE49-F238E27FC236}">
                <a16:creationId xmlns:a16="http://schemas.microsoft.com/office/drawing/2014/main" id="{29B70BB6-30EE-3E4C-AA57-47EE45D1836C}"/>
              </a:ext>
            </a:extLst>
          </p:cNvPr>
          <p:cNvSpPr>
            <a:spLocks noGrp="1"/>
          </p:cNvSpPr>
          <p:nvPr>
            <p:ph idx="1"/>
          </p:nvPr>
        </p:nvSpPr>
        <p:spPr/>
        <p:txBody>
          <a:bodyPr>
            <a:normAutofit/>
          </a:bodyPr>
          <a:lstStyle/>
          <a:p>
            <a:r>
              <a:rPr lang="en-FR" dirty="0"/>
              <a:t>Intégration du </a:t>
            </a:r>
            <a:r>
              <a:rPr lang="en-FR" i="1" dirty="0"/>
              <a:t>LDA</a:t>
            </a:r>
            <a:r>
              <a:rPr lang="en-FR" dirty="0"/>
              <a:t> au </a:t>
            </a:r>
            <a:r>
              <a:rPr lang="en-FR" i="1" dirty="0"/>
              <a:t>feature engineering (réduction de dimensionalité)</a:t>
            </a:r>
            <a:endParaRPr lang="en-FR" dirty="0"/>
          </a:p>
          <a:p>
            <a:r>
              <a:rPr lang="en-FR" dirty="0"/>
              <a:t>Utilisation d’un </a:t>
            </a:r>
            <a:r>
              <a:rPr lang="en-FR" i="1" dirty="0"/>
              <a:t>neuronet</a:t>
            </a:r>
            <a:endParaRPr lang="en-FR" dirty="0"/>
          </a:p>
          <a:p>
            <a:r>
              <a:rPr lang="en-FR" dirty="0"/>
              <a:t>Extension du </a:t>
            </a:r>
            <a:r>
              <a:rPr lang="en-FR" i="1" dirty="0"/>
              <a:t>jeu de données</a:t>
            </a:r>
            <a:endParaRPr lang="en-FR" dirty="0"/>
          </a:p>
          <a:p>
            <a:r>
              <a:rPr lang="en-FR" dirty="0"/>
              <a:t>L’amélioration continue est possible</a:t>
            </a:r>
          </a:p>
        </p:txBody>
      </p:sp>
    </p:spTree>
    <p:extLst>
      <p:ext uri="{BB962C8B-B14F-4D97-AF65-F5344CB8AC3E}">
        <p14:creationId xmlns:p14="http://schemas.microsoft.com/office/powerpoint/2010/main" val="71621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AA73-AFB1-974E-A7CB-AD2ECC26AD60}"/>
              </a:ext>
            </a:extLst>
          </p:cNvPr>
          <p:cNvSpPr>
            <a:spLocks noGrp="1"/>
          </p:cNvSpPr>
          <p:nvPr>
            <p:ph type="title"/>
          </p:nvPr>
        </p:nvSpPr>
        <p:spPr/>
        <p:txBody>
          <a:bodyPr/>
          <a:lstStyle/>
          <a:p>
            <a:r>
              <a:rPr lang="en-FR" dirty="0"/>
              <a:t>échange &amp; Questions</a:t>
            </a:r>
          </a:p>
        </p:txBody>
      </p:sp>
      <p:sp>
        <p:nvSpPr>
          <p:cNvPr id="3" name="Text Placeholder 2">
            <a:extLst>
              <a:ext uri="{FF2B5EF4-FFF2-40B4-BE49-F238E27FC236}">
                <a16:creationId xmlns:a16="http://schemas.microsoft.com/office/drawing/2014/main" id="{9557D335-2255-5E4B-B793-DD5982200F46}"/>
              </a:ext>
            </a:extLst>
          </p:cNvPr>
          <p:cNvSpPr>
            <a:spLocks noGrp="1"/>
          </p:cNvSpPr>
          <p:nvPr>
            <p:ph type="body" sz="half" idx="2"/>
          </p:nvPr>
        </p:nvSpPr>
        <p:spPr/>
        <p:txBody>
          <a:bodyPr/>
          <a:lstStyle/>
          <a:p>
            <a:r>
              <a:rPr lang="en-FR" dirty="0"/>
              <a:t>Merci de votre attention !</a:t>
            </a:r>
          </a:p>
        </p:txBody>
      </p:sp>
    </p:spTree>
    <p:extLst>
      <p:ext uri="{BB962C8B-B14F-4D97-AF65-F5344CB8AC3E}">
        <p14:creationId xmlns:p14="http://schemas.microsoft.com/office/powerpoint/2010/main" val="362014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82AE-AF80-8647-9343-B7F125D1B447}"/>
              </a:ext>
            </a:extLst>
          </p:cNvPr>
          <p:cNvSpPr>
            <a:spLocks noGrp="1"/>
          </p:cNvSpPr>
          <p:nvPr>
            <p:ph type="title"/>
          </p:nvPr>
        </p:nvSpPr>
        <p:spPr/>
        <p:txBody>
          <a:bodyPr/>
          <a:lstStyle/>
          <a:p>
            <a:r>
              <a:rPr lang="en-FR" dirty="0"/>
              <a:t>Extraction des données</a:t>
            </a:r>
          </a:p>
        </p:txBody>
      </p:sp>
      <p:sp>
        <p:nvSpPr>
          <p:cNvPr id="3" name="Content Placeholder 2">
            <a:extLst>
              <a:ext uri="{FF2B5EF4-FFF2-40B4-BE49-F238E27FC236}">
                <a16:creationId xmlns:a16="http://schemas.microsoft.com/office/drawing/2014/main" id="{41199CBC-7125-B044-AA72-35EB9E9DC952}"/>
              </a:ext>
            </a:extLst>
          </p:cNvPr>
          <p:cNvSpPr>
            <a:spLocks noGrp="1"/>
          </p:cNvSpPr>
          <p:nvPr>
            <p:ph idx="1"/>
          </p:nvPr>
        </p:nvSpPr>
        <p:spPr/>
        <p:txBody>
          <a:bodyPr/>
          <a:lstStyle/>
          <a:p>
            <a:r>
              <a:rPr lang="fr-FR" dirty="0"/>
              <a:t>Utilisation de </a:t>
            </a:r>
            <a:r>
              <a:rPr lang="fr-FR" i="1" dirty="0" err="1"/>
              <a:t>StackExchange</a:t>
            </a:r>
            <a:r>
              <a:rPr lang="fr-FR" i="1" dirty="0"/>
              <a:t> explorer</a:t>
            </a:r>
          </a:p>
          <a:p>
            <a:r>
              <a:rPr lang="fr-FR" dirty="0"/>
              <a:t>Extraction de la </a:t>
            </a:r>
            <a:r>
              <a:rPr lang="fr-FR" i="1" dirty="0"/>
              <a:t>Base de données</a:t>
            </a:r>
          </a:p>
          <a:p>
            <a:pPr lvl="1"/>
            <a:r>
              <a:rPr lang="fr-FR" dirty="0"/>
              <a:t>Table </a:t>
            </a:r>
            <a:r>
              <a:rPr lang="fr-FR" i="1" dirty="0" err="1"/>
              <a:t>Posts</a:t>
            </a:r>
            <a:endParaRPr lang="fr-FR" dirty="0"/>
          </a:p>
          <a:p>
            <a:pPr lvl="1"/>
            <a:r>
              <a:rPr lang="fr-FR" dirty="0"/>
              <a:t>Au format </a:t>
            </a:r>
            <a:r>
              <a:rPr lang="fr-FR" i="1" dirty="0"/>
              <a:t>.csv</a:t>
            </a:r>
            <a:endParaRPr lang="fr-FR" dirty="0"/>
          </a:p>
          <a:p>
            <a:pPr lvl="1"/>
            <a:r>
              <a:rPr lang="fr-FR" dirty="0"/>
              <a:t>50000 questions</a:t>
            </a:r>
          </a:p>
        </p:txBody>
      </p:sp>
      <p:sp>
        <p:nvSpPr>
          <p:cNvPr id="4" name="Rectangle 3">
            <a:extLst>
              <a:ext uri="{FF2B5EF4-FFF2-40B4-BE49-F238E27FC236}">
                <a16:creationId xmlns:a16="http://schemas.microsoft.com/office/drawing/2014/main" id="{98E36E46-0545-FF44-B36B-005A3C41E389}"/>
              </a:ext>
            </a:extLst>
          </p:cNvPr>
          <p:cNvSpPr/>
          <p:nvPr/>
        </p:nvSpPr>
        <p:spPr>
          <a:xfrm>
            <a:off x="4438064" y="3912275"/>
            <a:ext cx="6096000" cy="2031325"/>
          </a:xfrm>
          <a:prstGeom prst="rect">
            <a:avLst/>
          </a:prstGeom>
        </p:spPr>
        <p:txBody>
          <a:bodyPr>
            <a:spAutoFit/>
          </a:bodyPr>
          <a:lstStyle/>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SELECT TOP(50000) Id, Title, Body, Tags</a:t>
            </a:r>
            <a:endParaRPr lang="en-FR" sz="3200" dirty="0">
              <a:latin typeface="Calibri" panose="020F0502020204030204" pitchFamily="34" charset="0"/>
              <a:ea typeface="Calibri" panose="020F0502020204030204" pitchFamily="34" charset="0"/>
              <a:cs typeface="Times New Roman" panose="02020603050405020304" pitchFamily="18" charset="0"/>
            </a:endParaRPr>
          </a:p>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From Posts</a:t>
            </a:r>
            <a:endParaRPr lang="en-FR" sz="3200" dirty="0">
              <a:latin typeface="Calibri" panose="020F0502020204030204" pitchFamily="34" charset="0"/>
              <a:ea typeface="Calibri" panose="020F0502020204030204" pitchFamily="34" charset="0"/>
              <a:cs typeface="Times New Roman" panose="02020603050405020304" pitchFamily="18" charset="0"/>
            </a:endParaRPr>
          </a:p>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WHERE PostTypeId = 1</a:t>
            </a:r>
            <a:endParaRPr lang="en-FR" sz="3200" dirty="0">
              <a:latin typeface="Calibri" panose="020F0502020204030204" pitchFamily="34" charset="0"/>
              <a:ea typeface="Calibri" panose="020F0502020204030204" pitchFamily="34" charset="0"/>
              <a:cs typeface="Times New Roman" panose="02020603050405020304" pitchFamily="18" charset="0"/>
            </a:endParaRPr>
          </a:p>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AND LEN(Tags) - LEN(REPLACE(Tags, '&lt;','')) &gt;= 5</a:t>
            </a:r>
            <a:endParaRPr lang="en-FR" sz="3200" dirty="0">
              <a:latin typeface="Calibri" panose="020F0502020204030204" pitchFamily="34" charset="0"/>
              <a:ea typeface="Calibri" panose="020F0502020204030204" pitchFamily="34" charset="0"/>
              <a:cs typeface="Times New Roman" panose="02020603050405020304" pitchFamily="18" charset="0"/>
            </a:endParaRPr>
          </a:p>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AND Score &gt;= 5</a:t>
            </a:r>
            <a:endParaRPr lang="en-FR" sz="3200" dirty="0">
              <a:latin typeface="Calibri" panose="020F0502020204030204" pitchFamily="34" charset="0"/>
              <a:ea typeface="Calibri" panose="020F0502020204030204" pitchFamily="34" charset="0"/>
              <a:cs typeface="Times New Roman" panose="02020603050405020304" pitchFamily="18" charset="0"/>
            </a:endParaRPr>
          </a:p>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ORDER BY CreationDate</a:t>
            </a:r>
            <a:endParaRPr lang="en-FR"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122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B7CC3-2AC0-4BE1-AB1F-629BE21E13C9}"/>
              </a:ext>
            </a:extLst>
          </p:cNvPr>
          <p:cNvSpPr>
            <a:spLocks noGrp="1"/>
          </p:cNvSpPr>
          <p:nvPr>
            <p:ph type="title"/>
          </p:nvPr>
        </p:nvSpPr>
        <p:spPr>
          <a:xfrm>
            <a:off x="8036041" y="618518"/>
            <a:ext cx="3281003" cy="1478570"/>
          </a:xfrm>
        </p:spPr>
        <p:txBody>
          <a:bodyPr anchor="b">
            <a:normAutofit/>
          </a:bodyPr>
          <a:lstStyle/>
          <a:p>
            <a:r>
              <a:rPr lang="fr-FR" sz="2800" dirty="0"/>
              <a:t>Présentation du Projet - </a:t>
            </a:r>
            <a:r>
              <a:rPr lang="fr-FR" sz="2800" dirty="0" err="1"/>
              <a:t>QUestion</a:t>
            </a:r>
            <a:endParaRPr lang="fr-FR" sz="2800" dirty="0"/>
          </a:p>
        </p:txBody>
      </p:sp>
      <p:sp>
        <p:nvSpPr>
          <p:cNvPr id="1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BDF40801-2348-874B-8E07-C278A15A6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959" y="1137621"/>
            <a:ext cx="5322439" cy="4577297"/>
          </a:xfrm>
          <a:prstGeom prst="rect">
            <a:avLst/>
          </a:prstGeom>
        </p:spPr>
      </p:pic>
      <p:sp>
        <p:nvSpPr>
          <p:cNvPr id="15" name="Content Placeholder 8">
            <a:extLst>
              <a:ext uri="{FF2B5EF4-FFF2-40B4-BE49-F238E27FC236}">
                <a16:creationId xmlns:a16="http://schemas.microsoft.com/office/drawing/2014/main" id="{7E2ED8B8-A5B3-4E5C-8B5A-622DBA1361B6}"/>
              </a:ext>
            </a:extLst>
          </p:cNvPr>
          <p:cNvSpPr>
            <a:spLocks noGrp="1"/>
          </p:cNvSpPr>
          <p:nvPr>
            <p:ph idx="1"/>
          </p:nvPr>
        </p:nvSpPr>
        <p:spPr>
          <a:xfrm>
            <a:off x="8036041" y="2249487"/>
            <a:ext cx="3281004" cy="3541714"/>
          </a:xfrm>
        </p:spPr>
        <p:txBody>
          <a:bodyPr>
            <a:normAutofit/>
          </a:bodyPr>
          <a:lstStyle/>
          <a:p>
            <a:r>
              <a:rPr lang="en-US" sz="1800" dirty="0" err="1"/>
              <a:t>Contenu</a:t>
            </a:r>
            <a:endParaRPr lang="en-US" sz="1800" dirty="0"/>
          </a:p>
          <a:p>
            <a:pPr lvl="1"/>
            <a:r>
              <a:rPr lang="en-US" sz="1400" dirty="0" err="1"/>
              <a:t>Titre</a:t>
            </a:r>
            <a:endParaRPr lang="en-US" sz="1400" dirty="0"/>
          </a:p>
          <a:p>
            <a:pPr lvl="1"/>
            <a:r>
              <a:rPr lang="en-US" sz="1400" dirty="0"/>
              <a:t>Corps</a:t>
            </a:r>
          </a:p>
          <a:p>
            <a:pPr lvl="1"/>
            <a:r>
              <a:rPr lang="en-US" sz="1400" dirty="0"/>
              <a:t>Tags</a:t>
            </a:r>
          </a:p>
          <a:p>
            <a:r>
              <a:rPr lang="en-US" sz="1800" dirty="0"/>
              <a:t>Meta-data</a:t>
            </a:r>
          </a:p>
          <a:p>
            <a:pPr lvl="1"/>
            <a:r>
              <a:rPr lang="en-US" sz="1400" dirty="0"/>
              <a:t>Votes</a:t>
            </a:r>
          </a:p>
          <a:p>
            <a:pPr lvl="1"/>
            <a:r>
              <a:rPr lang="en-US" sz="1400" dirty="0" err="1"/>
              <a:t>Vues</a:t>
            </a:r>
            <a:endParaRPr lang="en-US" sz="1400" dirty="0"/>
          </a:p>
          <a:p>
            <a:pPr lvl="1"/>
            <a:r>
              <a:rPr lang="en-US" sz="1400" dirty="0" err="1"/>
              <a:t>Favoris</a:t>
            </a:r>
            <a:endParaRPr lang="en-US" sz="1400" dirty="0"/>
          </a:p>
          <a:p>
            <a:pPr lvl="1"/>
            <a:r>
              <a:rPr lang="en-US" sz="1400" dirty="0"/>
              <a:t>…</a:t>
            </a:r>
          </a:p>
        </p:txBody>
      </p:sp>
    </p:spTree>
    <p:extLst>
      <p:ext uri="{BB962C8B-B14F-4D97-AF65-F5344CB8AC3E}">
        <p14:creationId xmlns:p14="http://schemas.microsoft.com/office/powerpoint/2010/main" val="2384589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024A-FC31-1341-B82F-F6D4FFAE7C9C}"/>
              </a:ext>
            </a:extLst>
          </p:cNvPr>
          <p:cNvSpPr>
            <a:spLocks noGrp="1"/>
          </p:cNvSpPr>
          <p:nvPr>
            <p:ph type="title"/>
          </p:nvPr>
        </p:nvSpPr>
        <p:spPr/>
        <p:txBody>
          <a:bodyPr/>
          <a:lstStyle/>
          <a:p>
            <a:r>
              <a:rPr lang="fr-FR" dirty="0"/>
              <a:t>Présentation du Projet - </a:t>
            </a:r>
            <a:r>
              <a:rPr lang="fr-FR" dirty="0" err="1"/>
              <a:t>QUestion</a:t>
            </a:r>
            <a:endParaRPr lang="en-FR" dirty="0"/>
          </a:p>
        </p:txBody>
      </p:sp>
      <p:sp>
        <p:nvSpPr>
          <p:cNvPr id="3" name="Content Placeholder 2">
            <a:extLst>
              <a:ext uri="{FF2B5EF4-FFF2-40B4-BE49-F238E27FC236}">
                <a16:creationId xmlns:a16="http://schemas.microsoft.com/office/drawing/2014/main" id="{CE851EFA-1B25-154B-974A-DC34DC5841D7}"/>
              </a:ext>
            </a:extLst>
          </p:cNvPr>
          <p:cNvSpPr>
            <a:spLocks noGrp="1"/>
          </p:cNvSpPr>
          <p:nvPr>
            <p:ph idx="1"/>
          </p:nvPr>
        </p:nvSpPr>
        <p:spPr>
          <a:xfrm>
            <a:off x="2281990" y="3429000"/>
            <a:ext cx="7628020" cy="758408"/>
          </a:xfrm>
        </p:spPr>
        <p:txBody>
          <a:bodyPr>
            <a:normAutofit/>
          </a:bodyPr>
          <a:lstStyle/>
          <a:p>
            <a:pPr marL="0" indent="0">
              <a:buNone/>
            </a:pPr>
            <a:r>
              <a:rPr lang="en-FR" sz="3600" i="1" dirty="0"/>
              <a:t>“How to </a:t>
            </a:r>
            <a:r>
              <a:rPr lang="en-FR" sz="3600" b="1" i="1" u="sng" dirty="0">
                <a:solidFill>
                  <a:schemeClr val="accent4">
                    <a:lumMod val="75000"/>
                  </a:schemeClr>
                </a:solidFill>
              </a:rPr>
              <a:t>decode</a:t>
            </a:r>
            <a:r>
              <a:rPr lang="en-FR" sz="3600" i="1" dirty="0"/>
              <a:t> </a:t>
            </a:r>
            <a:r>
              <a:rPr lang="en-FR" sz="3600" b="1" i="1" u="sng" dirty="0">
                <a:solidFill>
                  <a:schemeClr val="accent2">
                    <a:lumMod val="60000"/>
                    <a:lumOff val="40000"/>
                  </a:schemeClr>
                </a:solidFill>
              </a:rPr>
              <a:t>HTML entities</a:t>
            </a:r>
            <a:r>
              <a:rPr lang="en-FR" sz="3600" i="1" dirty="0">
                <a:solidFill>
                  <a:schemeClr val="accent2">
                    <a:lumMod val="60000"/>
                    <a:lumOff val="40000"/>
                  </a:schemeClr>
                </a:solidFill>
              </a:rPr>
              <a:t> </a:t>
            </a:r>
            <a:r>
              <a:rPr lang="en-FR" sz="3600" i="1" dirty="0"/>
              <a:t>in </a:t>
            </a:r>
            <a:r>
              <a:rPr lang="en-FR" sz="3600" b="1" i="1" u="sng" dirty="0">
                <a:solidFill>
                  <a:schemeClr val="accent2">
                    <a:lumMod val="60000"/>
                    <a:lumOff val="40000"/>
                  </a:schemeClr>
                </a:solidFill>
              </a:rPr>
              <a:t>Rails 3</a:t>
            </a:r>
            <a:r>
              <a:rPr lang="en-FR" sz="3600" i="1" dirty="0"/>
              <a:t>?”</a:t>
            </a:r>
          </a:p>
        </p:txBody>
      </p:sp>
    </p:spTree>
    <p:extLst>
      <p:ext uri="{BB962C8B-B14F-4D97-AF65-F5344CB8AC3E}">
        <p14:creationId xmlns:p14="http://schemas.microsoft.com/office/powerpoint/2010/main" val="39465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980E-3DF3-E54E-9694-686947F957B7}"/>
              </a:ext>
            </a:extLst>
          </p:cNvPr>
          <p:cNvSpPr>
            <a:spLocks noGrp="1"/>
          </p:cNvSpPr>
          <p:nvPr>
            <p:ph type="title"/>
          </p:nvPr>
        </p:nvSpPr>
        <p:spPr>
          <a:xfrm>
            <a:off x="8036041" y="618518"/>
            <a:ext cx="3281003" cy="1478570"/>
          </a:xfrm>
        </p:spPr>
        <p:txBody>
          <a:bodyPr anchor="b">
            <a:normAutofit/>
          </a:bodyPr>
          <a:lstStyle/>
          <a:p>
            <a:r>
              <a:rPr lang="en-US" sz="2800" dirty="0" err="1"/>
              <a:t>Prétraitement</a:t>
            </a:r>
            <a:r>
              <a:rPr lang="en-US" sz="2800" dirty="0"/>
              <a:t> des </a:t>
            </a:r>
            <a:r>
              <a:rPr lang="en-US" sz="2800" dirty="0" err="1"/>
              <a:t>données</a:t>
            </a:r>
            <a:endParaRPr lang="en-FR" sz="2800" dirty="0"/>
          </a:p>
        </p:txBody>
      </p:sp>
      <p:sp>
        <p:nvSpPr>
          <p:cNvPr id="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6F3AA9A7-6350-1B45-BFC6-6E782CB14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88" y="1415809"/>
            <a:ext cx="6112382" cy="4018890"/>
          </a:xfrm>
          <a:prstGeom prst="rect">
            <a:avLst/>
          </a:prstGeom>
        </p:spPr>
      </p:pic>
      <p:sp>
        <p:nvSpPr>
          <p:cNvPr id="3" name="Content Placeholder 2">
            <a:extLst>
              <a:ext uri="{FF2B5EF4-FFF2-40B4-BE49-F238E27FC236}">
                <a16:creationId xmlns:a16="http://schemas.microsoft.com/office/drawing/2014/main" id="{BC03E01E-3B98-5E42-909E-0EB2E16D5859}"/>
              </a:ext>
            </a:extLst>
          </p:cNvPr>
          <p:cNvSpPr>
            <a:spLocks noGrp="1"/>
          </p:cNvSpPr>
          <p:nvPr>
            <p:ph idx="1"/>
          </p:nvPr>
        </p:nvSpPr>
        <p:spPr>
          <a:xfrm>
            <a:off x="8036041" y="2249487"/>
            <a:ext cx="3281004" cy="3541714"/>
          </a:xfrm>
        </p:spPr>
        <p:txBody>
          <a:bodyPr>
            <a:normAutofit/>
          </a:bodyPr>
          <a:lstStyle/>
          <a:p>
            <a:endParaRPr lang="en-FR" sz="1800"/>
          </a:p>
        </p:txBody>
      </p:sp>
    </p:spTree>
    <p:extLst>
      <p:ext uri="{BB962C8B-B14F-4D97-AF65-F5344CB8AC3E}">
        <p14:creationId xmlns:p14="http://schemas.microsoft.com/office/powerpoint/2010/main" val="1609687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D0B-94DC-674F-B1E7-2E22C1BCC04C}"/>
              </a:ext>
            </a:extLst>
          </p:cNvPr>
          <p:cNvSpPr>
            <a:spLocks noGrp="1"/>
          </p:cNvSpPr>
          <p:nvPr>
            <p:ph type="title"/>
          </p:nvPr>
        </p:nvSpPr>
        <p:spPr>
          <a:xfrm>
            <a:off x="8036041" y="618518"/>
            <a:ext cx="3281003" cy="1478570"/>
          </a:xfrm>
        </p:spPr>
        <p:txBody>
          <a:bodyPr anchor="b">
            <a:normAutofit/>
          </a:bodyPr>
          <a:lstStyle/>
          <a:p>
            <a:r>
              <a:rPr lang="en-FR" sz="2800" dirty="0"/>
              <a:t>Exploration des données </a:t>
            </a:r>
            <a:br>
              <a:rPr lang="en-FR" sz="2800" dirty="0"/>
            </a:br>
            <a:r>
              <a:rPr lang="en-FR" sz="2800" dirty="0"/>
              <a:t>- Contenu</a:t>
            </a:r>
          </a:p>
        </p:txBody>
      </p:sp>
      <p:sp>
        <p:nvSpPr>
          <p:cNvPr id="17"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7BA5D0A3-85B4-9D48-BFE6-44DFA207B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988" y="1882893"/>
            <a:ext cx="6112382" cy="3086752"/>
          </a:xfrm>
          <a:prstGeom prst="rect">
            <a:avLst/>
          </a:prstGeom>
        </p:spPr>
      </p:pic>
      <p:sp>
        <p:nvSpPr>
          <p:cNvPr id="9" name="Content Placeholder 8">
            <a:extLst>
              <a:ext uri="{FF2B5EF4-FFF2-40B4-BE49-F238E27FC236}">
                <a16:creationId xmlns:a16="http://schemas.microsoft.com/office/drawing/2014/main" id="{555AB961-9555-447C-A9F2-F43408C65B4C}"/>
              </a:ext>
            </a:extLst>
          </p:cNvPr>
          <p:cNvSpPr>
            <a:spLocks noGrp="1"/>
          </p:cNvSpPr>
          <p:nvPr>
            <p:ph idx="1"/>
          </p:nvPr>
        </p:nvSpPr>
        <p:spPr>
          <a:xfrm>
            <a:off x="8036041" y="2249487"/>
            <a:ext cx="3281004" cy="3541714"/>
          </a:xfrm>
        </p:spPr>
        <p:txBody>
          <a:bodyPr>
            <a:normAutofit/>
          </a:bodyPr>
          <a:lstStyle/>
          <a:p>
            <a:r>
              <a:rPr lang="en-US" sz="1800" dirty="0" err="1"/>
              <a:t>Valeurs</a:t>
            </a:r>
            <a:r>
              <a:rPr lang="en-US" sz="1800" dirty="0"/>
              <a:t> </a:t>
            </a:r>
            <a:r>
              <a:rPr lang="en-US" sz="1800" dirty="0" err="1"/>
              <a:t>uniques</a:t>
            </a:r>
            <a:r>
              <a:rPr lang="en-US" sz="1800" dirty="0"/>
              <a:t> : 84856</a:t>
            </a:r>
          </a:p>
        </p:txBody>
      </p:sp>
    </p:spTree>
    <p:extLst>
      <p:ext uri="{BB962C8B-B14F-4D97-AF65-F5344CB8AC3E}">
        <p14:creationId xmlns:p14="http://schemas.microsoft.com/office/powerpoint/2010/main" val="48116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E885-0BAB-4446-957A-6AD49841D3FA}"/>
              </a:ext>
            </a:extLst>
          </p:cNvPr>
          <p:cNvSpPr>
            <a:spLocks noGrp="1"/>
          </p:cNvSpPr>
          <p:nvPr>
            <p:ph type="title"/>
          </p:nvPr>
        </p:nvSpPr>
        <p:spPr>
          <a:xfrm>
            <a:off x="8036041" y="618518"/>
            <a:ext cx="3281003" cy="1478570"/>
          </a:xfrm>
        </p:spPr>
        <p:txBody>
          <a:bodyPr anchor="b">
            <a:normAutofit/>
          </a:bodyPr>
          <a:lstStyle/>
          <a:p>
            <a:r>
              <a:rPr lang="en-FR" sz="2800"/>
              <a:t>Exploration des données – Tags </a:t>
            </a:r>
          </a:p>
        </p:txBody>
      </p:sp>
      <p:sp>
        <p:nvSpPr>
          <p:cNvPr id="1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AD3C981F-8071-9749-B366-DFFDA9BA08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8988" y="1875254"/>
            <a:ext cx="6112382" cy="3102031"/>
          </a:xfrm>
          <a:prstGeom prst="rect">
            <a:avLst/>
          </a:prstGeom>
        </p:spPr>
      </p:pic>
      <p:sp>
        <p:nvSpPr>
          <p:cNvPr id="3" name="Content Placeholder 2">
            <a:extLst>
              <a:ext uri="{FF2B5EF4-FFF2-40B4-BE49-F238E27FC236}">
                <a16:creationId xmlns:a16="http://schemas.microsoft.com/office/drawing/2014/main" id="{C9C31CF3-DB6E-924D-A613-40078A941B1A}"/>
              </a:ext>
            </a:extLst>
          </p:cNvPr>
          <p:cNvSpPr>
            <a:spLocks noGrp="1"/>
          </p:cNvSpPr>
          <p:nvPr>
            <p:ph idx="1"/>
          </p:nvPr>
        </p:nvSpPr>
        <p:spPr>
          <a:xfrm>
            <a:off x="8036041" y="2249487"/>
            <a:ext cx="3281004" cy="3541714"/>
          </a:xfrm>
        </p:spPr>
        <p:txBody>
          <a:bodyPr>
            <a:normAutofit/>
          </a:bodyPr>
          <a:lstStyle/>
          <a:p>
            <a:r>
              <a:rPr lang="en-FR" sz="1800"/>
              <a:t>Valeurs uniques : 14149</a:t>
            </a:r>
          </a:p>
        </p:txBody>
      </p:sp>
    </p:spTree>
    <p:extLst>
      <p:ext uri="{BB962C8B-B14F-4D97-AF65-F5344CB8AC3E}">
        <p14:creationId xmlns:p14="http://schemas.microsoft.com/office/powerpoint/2010/main" val="3999728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C376-8066-4F4E-979C-DD09DC4F9D76}"/>
              </a:ext>
            </a:extLst>
          </p:cNvPr>
          <p:cNvSpPr>
            <a:spLocks noGrp="1"/>
          </p:cNvSpPr>
          <p:nvPr>
            <p:ph type="title"/>
          </p:nvPr>
        </p:nvSpPr>
        <p:spPr>
          <a:xfrm>
            <a:off x="8036041" y="618518"/>
            <a:ext cx="3281003" cy="1478570"/>
          </a:xfrm>
        </p:spPr>
        <p:txBody>
          <a:bodyPr anchor="b">
            <a:normAutofit/>
          </a:bodyPr>
          <a:lstStyle/>
          <a:p>
            <a:r>
              <a:rPr lang="en-FR" sz="2800"/>
              <a:t>Traitement des données</a:t>
            </a:r>
          </a:p>
        </p:txBody>
      </p:sp>
      <p:sp>
        <p:nvSpPr>
          <p:cNvPr id="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E8A4A7DC-037D-4040-BAD9-59C7050FC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152" y="1137621"/>
            <a:ext cx="5100053" cy="4577297"/>
          </a:xfrm>
          <a:prstGeom prst="rect">
            <a:avLst/>
          </a:prstGeom>
        </p:spPr>
      </p:pic>
      <p:sp>
        <p:nvSpPr>
          <p:cNvPr id="3" name="Content Placeholder 2">
            <a:extLst>
              <a:ext uri="{FF2B5EF4-FFF2-40B4-BE49-F238E27FC236}">
                <a16:creationId xmlns:a16="http://schemas.microsoft.com/office/drawing/2014/main" id="{A36DE3FD-D22F-F743-A716-66B71692E0F3}"/>
              </a:ext>
            </a:extLst>
          </p:cNvPr>
          <p:cNvSpPr>
            <a:spLocks noGrp="1"/>
          </p:cNvSpPr>
          <p:nvPr>
            <p:ph idx="1"/>
          </p:nvPr>
        </p:nvSpPr>
        <p:spPr>
          <a:xfrm>
            <a:off x="8036041" y="2249487"/>
            <a:ext cx="3281004" cy="3541714"/>
          </a:xfrm>
        </p:spPr>
        <p:txBody>
          <a:bodyPr>
            <a:normAutofit/>
          </a:bodyPr>
          <a:lstStyle/>
          <a:p>
            <a:endParaRPr lang="en-FR" sz="1800"/>
          </a:p>
        </p:txBody>
      </p:sp>
    </p:spTree>
    <p:extLst>
      <p:ext uri="{BB962C8B-B14F-4D97-AF65-F5344CB8AC3E}">
        <p14:creationId xmlns:p14="http://schemas.microsoft.com/office/powerpoint/2010/main" val="19339082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21143</TotalTime>
  <Words>836</Words>
  <Application>Microsoft Macintosh PowerPoint</Application>
  <PresentationFormat>Widescreen</PresentationFormat>
  <Paragraphs>122</Paragraphs>
  <Slides>21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Menlo</vt:lpstr>
      <vt:lpstr>Tw Cen MT</vt:lpstr>
      <vt:lpstr>Circuit</vt:lpstr>
      <vt:lpstr>Catégorisez automatiquement des questions</vt:lpstr>
      <vt:lpstr>Présentation du projet</vt:lpstr>
      <vt:lpstr>Extraction des données</vt:lpstr>
      <vt:lpstr>Présentation du Projet - QUestion</vt:lpstr>
      <vt:lpstr>Présentation du Projet - QUestion</vt:lpstr>
      <vt:lpstr>Prétraitement des données</vt:lpstr>
      <vt:lpstr>Exploration des données  - Contenu</vt:lpstr>
      <vt:lpstr>Exploration des données – Tags </vt:lpstr>
      <vt:lpstr>Traitement des données</vt:lpstr>
      <vt:lpstr>Reduction dimensionnelle</vt:lpstr>
      <vt:lpstr>Approche supevisée</vt:lpstr>
      <vt:lpstr>Approche non supervisée</vt:lpstr>
      <vt:lpstr>évaluation</vt:lpstr>
      <vt:lpstr>Selection des prédictions</vt:lpstr>
      <vt:lpstr>Tableau recapitulatif des performances</vt:lpstr>
      <vt:lpstr>Exemples de Prédictions</vt:lpstr>
      <vt:lpstr>Exemples de Prédictions</vt:lpstr>
      <vt:lpstr>Algorithme retenu</vt:lpstr>
      <vt:lpstr>Mise en place de l’API</vt:lpstr>
      <vt:lpstr>Conclusion</vt:lpstr>
      <vt:lpstr>échange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Concevez une application au service de la santé publique</dc:title>
  <dc:creator>Thibaud Grosjean</dc:creator>
  <cp:lastModifiedBy>Thibaud Grosjean</cp:lastModifiedBy>
  <cp:revision>468</cp:revision>
  <dcterms:created xsi:type="dcterms:W3CDTF">2021-11-22T13:17:37Z</dcterms:created>
  <dcterms:modified xsi:type="dcterms:W3CDTF">2022-03-09T23:18:59Z</dcterms:modified>
</cp:coreProperties>
</file>